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7" r:id="rId3"/>
    <p:sldId id="258" r:id="rId4"/>
    <p:sldId id="259" r:id="rId5"/>
    <p:sldId id="270" r:id="rId6"/>
    <p:sldId id="260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/>
    <p:restoredTop sz="86418"/>
  </p:normalViewPr>
  <p:slideViewPr>
    <p:cSldViewPr>
      <p:cViewPr varScale="1">
        <p:scale>
          <a:sx n="108" d="100"/>
          <a:sy n="108" d="100"/>
        </p:scale>
        <p:origin x="2024" y="184"/>
      </p:cViewPr>
      <p:guideLst>
        <p:guide orient="horz" pos="2160"/>
        <p:guide pos="2880"/>
        <p:guide orient="horz" pos="3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5A0F8-2087-40F5-BA49-FDC9F4AE412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18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68D4-848A-42A3-B16C-ACF9C3E56C58}" type="datetimeFigureOut">
              <a:rPr lang="it-IT" smtClean="0"/>
              <a:pPr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91E-FE5B-4D82-AD8E-2502E6FDAE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36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6C2BD14-7273-774A-B929-73DF72D00EF1}"/>
              </a:ext>
            </a:extLst>
          </p:cNvPr>
          <p:cNvSpPr txBox="1">
            <a:spLocks/>
          </p:cNvSpPr>
          <p:nvPr/>
        </p:nvSpPr>
        <p:spPr>
          <a:xfrm>
            <a:off x="2632248" y="12388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Equazioni di 1° grado</a:t>
            </a:r>
            <a:endParaRPr lang="it-IT" sz="5400" dirty="0"/>
          </a:p>
        </p:txBody>
      </p:sp>
      <p:pic>
        <p:nvPicPr>
          <p:cNvPr id="5" name="Immagine 4" descr="logo LATTES OK nero.psd">
            <a:extLst>
              <a:ext uri="{FF2B5EF4-FFF2-40B4-BE49-F238E27FC236}">
                <a16:creationId xmlns:a16="http://schemas.microsoft.com/office/drawing/2014/main" id="{5EDC01F6-E909-8346-88A4-DE77888EF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1598935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84B516-37AC-4F4A-B5F3-AC73725936A1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9D1358-0FCE-3D42-9D3F-8C9B77059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3429000"/>
            <a:ext cx="6083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Risoluzione di un’equazione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54360" y="1412776"/>
                <a:ext cx="8435280" cy="453600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dirty="0"/>
                  <a:t>Un’equazione si dice </a:t>
                </a:r>
                <a:r>
                  <a:rPr lang="it-IT" b="1" dirty="0"/>
                  <a:t>ridotta a forma normale </a:t>
                </a:r>
                <a:r>
                  <a:rPr lang="it-IT" dirty="0"/>
                  <a:t>quando ha le seguenti caratteristiche:</a:t>
                </a:r>
              </a:p>
              <a:p>
                <a:r>
                  <a:rPr lang="it-IT" b="1" i="1" dirty="0"/>
                  <a:t>				</a:t>
                </a:r>
                <a:r>
                  <a:rPr lang="it-IT" b="1" i="1" dirty="0" err="1"/>
                  <a:t>ax</a:t>
                </a:r>
                <a:r>
                  <a:rPr lang="it-IT" b="1" dirty="0"/>
                  <a:t> = </a:t>
                </a:r>
                <a:r>
                  <a:rPr lang="it-IT" b="1" i="1" dirty="0"/>
                  <a:t>b	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nel primo membro c’è un solo termine contenente l’incognita;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nel secondo membro c’è unicamente il termine noto.</a:t>
                </a:r>
              </a:p>
              <a:p>
                <a:endParaRPr lang="it-IT" b="1" dirty="0"/>
              </a:p>
              <a:p>
                <a:r>
                  <a:rPr lang="it-IT" b="1" dirty="0"/>
                  <a:t>La soluzione di un’equazione di 1° grado ridotta a forma normale si ottiene dividendo il termine noto per il coefficiente dell’incognita:</a:t>
                </a:r>
              </a:p>
              <a:p>
                <a:pPr lvl="1"/>
                <a:r>
                  <a:rPr lang="it-IT" b="1" i="1" dirty="0"/>
                  <a:t>x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dirty="0" smtClean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it-IT" b="1" i="1" dirty="0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it-IT" dirty="0"/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54360" y="1412776"/>
                <a:ext cx="8435280" cy="4536000"/>
              </a:xfrm>
              <a:blipFill>
                <a:blip r:embed="rId2"/>
                <a:stretch>
                  <a:fillRect l="-300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4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Risoluzione di un’equazione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54360" y="1412776"/>
                <a:ext cx="8435280" cy="453600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dirty="0"/>
                  <a:t>Per risolvere un’equazione di 1° grado a un’incognita si può applicare la seguente regola: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si eseguono le operazioni indicate eliminando le parentesi;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si eliminano eventuali denominatori moltiplicando ogni termine per il </a:t>
                </a:r>
                <a:r>
                  <a:rPr lang="it-IT" dirty="0" err="1"/>
                  <a:t>m.c.d.</a:t>
                </a:r>
                <a:r>
                  <a:rPr lang="it-IT" dirty="0"/>
                  <a:t>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si applica la regola del trasporto portando al 1° membro i termini contenenti la </a:t>
                </a:r>
                <a:r>
                  <a:rPr lang="it-IT" i="1" dirty="0"/>
                  <a:t>x</a:t>
                </a:r>
                <a:r>
                  <a:rPr lang="it-IT" dirty="0"/>
                  <a:t> e al 2° membro i  termini noti;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si riducono i termini simili;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si applica la regola del cambiamento dei segni se il 1° membro è negativo;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si ottiene l’equazione nella forma normale </a:t>
                </a:r>
                <a:r>
                  <a:rPr lang="it-IT" i="1" dirty="0" err="1"/>
                  <a:t>ax</a:t>
                </a:r>
                <a:r>
                  <a:rPr lang="it-IT" dirty="0"/>
                  <a:t> = </a:t>
                </a:r>
                <a:r>
                  <a:rPr lang="it-IT" i="1" dirty="0"/>
                  <a:t>b</a:t>
                </a:r>
                <a:r>
                  <a:rPr lang="it-IT" dirty="0"/>
                  <a:t>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si determina infine la soluzione </a:t>
                </a:r>
                <a:r>
                  <a:rPr lang="it-IT" i="1" dirty="0"/>
                  <a:t>x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dirty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it-IT" b="1" i="1" dirty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it-IT" dirty="0"/>
                  <a:t>   </a:t>
                </a:r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54360" y="1412776"/>
                <a:ext cx="8435280" cy="4536000"/>
              </a:xfrm>
              <a:blipFill>
                <a:blip r:embed="rId2"/>
                <a:stretch>
                  <a:fillRect l="-300" t="-559" r="-1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00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Verifica e discussione </a:t>
            </a:r>
            <a:br>
              <a:rPr lang="it-IT" b="1" dirty="0"/>
            </a:br>
            <a:r>
              <a:rPr lang="it-IT" b="1" dirty="0"/>
              <a:t>di un’equazione di 1° grado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:r>
                  <a:rPr lang="it-IT" sz="3400" b="1" dirty="0">
                    <a:solidFill>
                      <a:schemeClr val="accent2">
                        <a:lumMod val="75000"/>
                      </a:schemeClr>
                    </a:solidFill>
                  </a:rPr>
                  <a:t>VERIFICA</a:t>
                </a:r>
              </a:p>
              <a:p>
                <a:pPr marL="0" indent="0">
                  <a:buNone/>
                </a:pPr>
                <a:r>
                  <a:rPr lang="it-IT" sz="3400" dirty="0"/>
                  <a:t>L’esattezza della soluzione di un’equazione può essere controllata ricordando che la radice dell’equazione sostituita alla </a:t>
                </a:r>
                <a:r>
                  <a:rPr lang="it-IT" sz="3400" i="1" dirty="0"/>
                  <a:t>x</a:t>
                </a:r>
                <a:r>
                  <a:rPr lang="it-IT" sz="3400" dirty="0"/>
                  <a:t> deve rendere il primo membro uguale al secondo.  </a:t>
                </a:r>
              </a:p>
              <a:p>
                <a:pPr marL="0" indent="0">
                  <a:buNone/>
                </a:pPr>
                <a:r>
                  <a:rPr lang="it-IT" sz="3400" dirty="0"/>
                  <a:t>Tale controllo si esegue considerando uno alla volta i due membri dell’equazione data e prende il nome di </a:t>
                </a:r>
                <a:r>
                  <a:rPr lang="it-IT" sz="3400" b="1" dirty="0"/>
                  <a:t>verifica</a:t>
                </a:r>
                <a:r>
                  <a:rPr lang="it-IT" sz="3400" dirty="0"/>
                  <a:t>. </a:t>
                </a:r>
              </a:p>
              <a:p>
                <a:pPr>
                  <a:buNone/>
                </a:pPr>
                <a:endParaRPr lang="it-IT" sz="3400" dirty="0"/>
              </a:p>
              <a:p>
                <a:pPr>
                  <a:buNone/>
                </a:pPr>
                <a:r>
                  <a:rPr lang="it-IT" sz="3400" dirty="0"/>
                  <a:t>Risolvendo l’equazione:</a:t>
                </a:r>
              </a:p>
              <a:p>
                <a:pPr lvl="1">
                  <a:tabLst>
                    <a:tab pos="1778000" algn="l"/>
                  </a:tabLst>
                </a:pPr>
                <a:r>
                  <a:rPr lang="it-IT" sz="3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34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i="1" dirty="0"/>
                  <a:t>x</a:t>
                </a:r>
                <a:r>
                  <a:rPr lang="it-IT" sz="34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dirty="0"/>
                  <a:t> = 3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i="1" dirty="0"/>
                  <a:t>x</a:t>
                </a:r>
                <a:r>
                  <a:rPr lang="it-IT" sz="3400" dirty="0"/>
                  <a:t> 	si ottiene	</a:t>
                </a:r>
                <a:r>
                  <a:rPr lang="it-IT" sz="3400" i="1" dirty="0"/>
                  <a:t>x</a:t>
                </a:r>
                <a:r>
                  <a:rPr lang="it-IT" sz="3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t-IT" sz="3400" i="1" dirty="0">
                        <a:latin typeface="Cambria Math"/>
                      </a:rPr>
                      <m:t> </m:t>
                    </m:r>
                  </m:oMath>
                </a14:m>
                <a:endParaRPr lang="it-IT" sz="3400" b="1" dirty="0"/>
              </a:p>
              <a:p>
                <a:pPr>
                  <a:buNone/>
                </a:pPr>
                <a:endParaRPr lang="it-IT" sz="3400" b="1" dirty="0"/>
              </a:p>
              <a:p>
                <a:pPr marL="284400" indent="-284400">
                  <a:buFont typeface="Arial" panose="020B0604020202020204" pitchFamily="34" charset="0"/>
                  <a:buChar char="•"/>
                </a:pPr>
                <a:r>
                  <a:rPr lang="it-IT" sz="3400" dirty="0"/>
                  <a:t>Sostituiamo al 1° membro dell’equazione </a:t>
                </a:r>
                <a:r>
                  <a:rPr lang="it-IT" sz="3400" i="1" dirty="0"/>
                  <a:t>x </a:t>
                </a:r>
                <a:r>
                  <a:rPr lang="it-IT" sz="3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t-IT" sz="3400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it-IT" sz="3400" b="1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dirty="0"/>
                  <a:t> ⋅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sz="34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34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b="0" i="1" dirty="0" smtClean="0">
                            <a:latin typeface="Cambria Math"/>
                          </a:rPr>
                          <m:t>7 −1</m:t>
                        </m:r>
                        <m:r>
                          <a:rPr lang="it-IT" sz="34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34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3400" dirty="0"/>
                  <a:t>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b="0" i="1" dirty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it-IT" sz="34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3400" dirty="0"/>
                  <a:t> </a:t>
                </a:r>
              </a:p>
              <a:p>
                <a:pPr marL="284400" indent="-284400">
                  <a:buFont typeface="Arial" panose="020B0604020202020204" pitchFamily="34" charset="0"/>
                  <a:buChar char="•"/>
                </a:pPr>
                <a:r>
                  <a:rPr lang="it-IT" sz="3400" dirty="0"/>
                  <a:t>Sostituiamo al 2° membro dell’equazione </a:t>
                </a:r>
                <a:r>
                  <a:rPr lang="it-IT" sz="3400" i="1" dirty="0"/>
                  <a:t>x </a:t>
                </a:r>
                <a:r>
                  <a:rPr lang="it-IT" sz="3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t-IT" sz="3400" i="1" dirty="0">
                        <a:latin typeface="Cambria Math"/>
                      </a:rPr>
                      <m:t>:</m:t>
                    </m:r>
                  </m:oMath>
                </a14:m>
                <a:endParaRPr lang="it-IT" sz="3400" b="1" dirty="0"/>
              </a:p>
              <a:p>
                <a:pPr lvl="2"/>
                <a:r>
                  <a:rPr lang="it-IT" sz="3400" dirty="0"/>
                  <a:t> 3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t-IT" sz="3400" b="0" i="1" dirty="0" smtClean="0">
                        <a:latin typeface="Cambria Math"/>
                      </a:rPr>
                      <m:t> </m:t>
                    </m:r>
                    <m:r>
                      <a:rPr lang="it-IT" sz="3400" b="0" i="1" dirty="0" smtClean="0">
                        <a:latin typeface="Cambria Math"/>
                        <a:sym typeface="Symbol"/>
                      </a:rPr>
                      <m:t> </m:t>
                    </m:r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dirty="0"/>
                  <a:t> = 3 – </a:t>
                </a:r>
                <a14:m>
                  <m:oMath xmlns:m="http://schemas.openxmlformats.org/officeDocument/2006/math">
                    <m:r>
                      <a:rPr lang="it-IT" sz="3400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b="0" i="1" dirty="0" smtClean="0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it-IT" sz="34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3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b="0" i="1" dirty="0" smtClean="0">
                            <a:latin typeface="Cambria Math"/>
                          </a:rPr>
                          <m:t>2</m:t>
                        </m:r>
                        <m:r>
                          <a:rPr lang="it-IT" sz="3400" i="1" dirty="0">
                            <a:latin typeface="Cambria Math"/>
                          </a:rPr>
                          <m:t>7 −</m:t>
                        </m:r>
                        <m:r>
                          <a:rPr lang="it-IT" sz="3400" b="0" i="1" dirty="0" smtClean="0">
                            <a:latin typeface="Cambria Math"/>
                          </a:rPr>
                          <m:t>3</m:t>
                        </m:r>
                        <m:r>
                          <a:rPr lang="it-IT" sz="34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3400" dirty="0"/>
                  <a:t> =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3400" dirty="0"/>
                  <a:t> </a:t>
                </a:r>
              </a:p>
              <a:p>
                <a:pPr>
                  <a:buNone/>
                </a:pPr>
                <a:endParaRPr lang="it-IT" sz="3400" dirty="0"/>
              </a:p>
              <a:p>
                <a:pPr>
                  <a:buNone/>
                </a:pPr>
                <a:r>
                  <a:rPr lang="it-IT" sz="3400" dirty="0"/>
                  <a:t>Verificata l’uguaglianza fra 1° e 2° membro possiamo dire che </a:t>
                </a:r>
                <a:r>
                  <a:rPr lang="it-IT" sz="3400" i="1" dirty="0"/>
                  <a:t>x</a:t>
                </a:r>
                <a:r>
                  <a:rPr lang="it-IT" sz="3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it-IT" sz="3400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400" dirty="0"/>
                  <a:t> è la soluzione corretta.</a:t>
                </a:r>
              </a:p>
              <a:p>
                <a:pPr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13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57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Verifica e discussione </a:t>
            </a:r>
            <a:br>
              <a:rPr lang="it-IT" b="1" dirty="0"/>
            </a:br>
            <a:r>
              <a:rPr lang="it-IT" b="1" dirty="0"/>
              <a:t>di un’equazione di 1° grado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DISCUSSIONE DI UN’EQUAZIONE DI 1° GRADO</a:t>
                </a:r>
              </a:p>
              <a:p>
                <a:pPr>
                  <a:buNone/>
                </a:pPr>
                <a:r>
                  <a:rPr lang="it-IT" dirty="0"/>
                  <a:t>La soluzione dell’equazione </a:t>
                </a:r>
                <a:r>
                  <a:rPr lang="it-IT" b="1" i="1" dirty="0" err="1"/>
                  <a:t>ax</a:t>
                </a:r>
                <a:r>
                  <a:rPr lang="it-IT" b="1" i="1" dirty="0"/>
                  <a:t> </a:t>
                </a:r>
                <a:r>
                  <a:rPr lang="it-IT" b="1" dirty="0"/>
                  <a:t>= </a:t>
                </a:r>
                <a:r>
                  <a:rPr lang="it-IT" b="1" i="1" dirty="0"/>
                  <a:t>b </a:t>
                </a:r>
                <a:r>
                  <a:rPr lang="it-IT" dirty="0"/>
                  <a:t>è </a:t>
                </a:r>
                <a:r>
                  <a:rPr lang="it-IT" b="1" i="1" dirty="0"/>
                  <a:t>x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dirty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it-IT" b="1" i="1" dirty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e dipende dai valori assunti da </a:t>
                </a:r>
                <a:r>
                  <a:rPr lang="it-IT" i="1" dirty="0"/>
                  <a:t>a</a:t>
                </a:r>
                <a:r>
                  <a:rPr lang="it-IT" dirty="0"/>
                  <a:t> e </a:t>
                </a:r>
                <a:r>
                  <a:rPr lang="it-IT" i="1" dirty="0"/>
                  <a:t>b</a:t>
                </a:r>
                <a:r>
                  <a:rPr lang="it-IT" dirty="0"/>
                  <a:t>. </a:t>
                </a:r>
              </a:p>
              <a:p>
                <a:pPr>
                  <a:buNone/>
                </a:pPr>
                <a:r>
                  <a:rPr lang="it-IT" dirty="0"/>
                  <a:t>Abbiamo i seguenti casi: 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tabLst>
                    <a:tab pos="2160000" algn="l"/>
                  </a:tabLst>
                </a:pPr>
                <a:r>
                  <a:rPr lang="it-IT" dirty="0"/>
                  <a:t>se </a:t>
                </a:r>
                <a:r>
                  <a:rPr lang="it-IT" b="1" i="1" dirty="0"/>
                  <a:t>a</a:t>
                </a:r>
                <a:r>
                  <a:rPr lang="it-IT" b="1" dirty="0"/>
                  <a:t> ≠ 0 </a:t>
                </a:r>
                <a:r>
                  <a:rPr lang="it-IT" dirty="0"/>
                  <a:t>e </a:t>
                </a:r>
                <a:r>
                  <a:rPr lang="it-IT" b="1" i="1" dirty="0"/>
                  <a:t>b</a:t>
                </a:r>
                <a:r>
                  <a:rPr lang="it-IT" b="1" dirty="0"/>
                  <a:t> ≠ 0  	</a:t>
                </a:r>
                <a:r>
                  <a:rPr lang="it-IT" dirty="0"/>
                  <a:t>la soluzione è </a:t>
                </a:r>
                <a:r>
                  <a:rPr lang="it-IT" b="1" i="1" dirty="0"/>
                  <a:t>x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dirty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it-IT" b="1" i="1" dirty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it-IT" dirty="0"/>
                  <a:t>, l’equazione è </a:t>
                </a:r>
                <a:r>
                  <a:rPr lang="it-IT" b="1" dirty="0"/>
                  <a:t>determinata</a:t>
                </a:r>
              </a:p>
              <a:p>
                <a:pPr marL="284163">
                  <a:tabLst>
                    <a:tab pos="2160000" algn="l"/>
                  </a:tabLst>
                </a:pPr>
                <a:r>
                  <a:rPr lang="it-IT" dirty="0"/>
                  <a:t>3</a:t>
                </a:r>
                <a:r>
                  <a:rPr lang="it-IT" i="1" dirty="0"/>
                  <a:t>x</a:t>
                </a:r>
                <a:r>
                  <a:rPr lang="it-IT" dirty="0"/>
                  <a:t> + 5 = 7</a:t>
                </a:r>
                <a:r>
                  <a:rPr lang="it-IT" i="1" dirty="0"/>
                  <a:t>x</a:t>
                </a:r>
                <a:r>
                  <a:rPr lang="it-IT" dirty="0"/>
                  <a:t> – 3 	la soluzione è </a:t>
                </a:r>
                <a:r>
                  <a:rPr lang="it-IT" i="1" dirty="0"/>
                  <a:t>x</a:t>
                </a:r>
                <a:r>
                  <a:rPr lang="it-IT" dirty="0"/>
                  <a:t> = 2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2160000" algn="l"/>
                  </a:tabLst>
                </a:pPr>
                <a:r>
                  <a:rPr lang="it-IT" dirty="0"/>
                  <a:t>se </a:t>
                </a:r>
                <a:r>
                  <a:rPr lang="it-IT" b="1" i="1" dirty="0"/>
                  <a:t>a</a:t>
                </a:r>
                <a:r>
                  <a:rPr lang="it-IT" b="1" dirty="0"/>
                  <a:t> ≠ 0 </a:t>
                </a:r>
                <a:r>
                  <a:rPr lang="it-IT" dirty="0"/>
                  <a:t>e </a:t>
                </a:r>
                <a:r>
                  <a:rPr lang="it-IT" b="1" i="1" dirty="0"/>
                  <a:t>b</a:t>
                </a:r>
                <a:r>
                  <a:rPr lang="it-IT" b="1" dirty="0"/>
                  <a:t> = 0  	</a:t>
                </a:r>
                <a:r>
                  <a:rPr lang="it-IT" dirty="0"/>
                  <a:t>la soluzione è </a:t>
                </a:r>
                <a:r>
                  <a:rPr lang="it-IT" b="1" i="1" dirty="0"/>
                  <a:t>x</a:t>
                </a:r>
                <a:r>
                  <a:rPr lang="it-IT" b="1" dirty="0"/>
                  <a:t> = 0</a:t>
                </a:r>
                <a:r>
                  <a:rPr lang="it-IT" dirty="0"/>
                  <a:t>, l’equazione è </a:t>
                </a:r>
                <a:r>
                  <a:rPr lang="it-IT" b="1" dirty="0"/>
                  <a:t>determinata</a:t>
                </a:r>
              </a:p>
              <a:p>
                <a:pPr marL="284163">
                  <a:tabLst>
                    <a:tab pos="2160000" algn="l"/>
                  </a:tabLst>
                </a:pPr>
                <a:r>
                  <a:rPr lang="it-IT" dirty="0"/>
                  <a:t>5</a:t>
                </a:r>
                <a:r>
                  <a:rPr lang="it-IT" i="1" dirty="0"/>
                  <a:t>x</a:t>
                </a:r>
                <a:r>
                  <a:rPr lang="it-IT" dirty="0"/>
                  <a:t> – 6 = 4</a:t>
                </a:r>
                <a:r>
                  <a:rPr lang="it-IT" i="1" dirty="0"/>
                  <a:t>x</a:t>
                </a:r>
                <a:r>
                  <a:rPr lang="it-IT" dirty="0"/>
                  <a:t> – 6 	la soluzione è </a:t>
                </a:r>
                <a:r>
                  <a:rPr lang="it-IT" i="1" dirty="0"/>
                  <a:t>x</a:t>
                </a:r>
                <a:r>
                  <a:rPr lang="it-IT" dirty="0"/>
                  <a:t> = 0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2160000" algn="l"/>
                  </a:tabLst>
                </a:pPr>
                <a:r>
                  <a:rPr lang="it-IT" dirty="0"/>
                  <a:t>se </a:t>
                </a:r>
                <a:r>
                  <a:rPr lang="it-IT" b="1" i="1" dirty="0"/>
                  <a:t>a</a:t>
                </a:r>
                <a:r>
                  <a:rPr lang="it-IT" b="1" dirty="0"/>
                  <a:t> = 0 </a:t>
                </a:r>
                <a:r>
                  <a:rPr lang="it-IT" dirty="0"/>
                  <a:t>e </a:t>
                </a:r>
                <a:r>
                  <a:rPr lang="it-IT" b="1" i="1" dirty="0"/>
                  <a:t>b</a:t>
                </a:r>
                <a:r>
                  <a:rPr lang="it-IT" b="1" dirty="0"/>
                  <a:t> ≠ 0  	non esiste soluzione</a:t>
                </a:r>
                <a:r>
                  <a:rPr lang="it-IT" dirty="0"/>
                  <a:t>,</a:t>
                </a:r>
                <a:r>
                  <a:rPr lang="it-IT" b="1" dirty="0"/>
                  <a:t> </a:t>
                </a:r>
                <a:r>
                  <a:rPr lang="it-IT" dirty="0"/>
                  <a:t>l’equazione è </a:t>
                </a:r>
                <a:r>
                  <a:rPr lang="it-IT" b="1" dirty="0"/>
                  <a:t>impossibile</a:t>
                </a:r>
              </a:p>
              <a:p>
                <a:pPr marL="284163">
                  <a:tabLst>
                    <a:tab pos="2160000" algn="l"/>
                  </a:tabLst>
                </a:pPr>
                <a:r>
                  <a:rPr lang="it-IT" dirty="0"/>
                  <a:t>2</a:t>
                </a:r>
                <a:r>
                  <a:rPr lang="it-IT" i="1" dirty="0"/>
                  <a:t>x</a:t>
                </a:r>
                <a:r>
                  <a:rPr lang="it-IT" dirty="0"/>
                  <a:t> – 5 = 2</a:t>
                </a:r>
                <a:r>
                  <a:rPr lang="it-IT" i="1" dirty="0"/>
                  <a:t>x</a:t>
                </a:r>
                <a:r>
                  <a:rPr lang="it-IT" dirty="0"/>
                  <a:t> 	0 ⋅ </a:t>
                </a:r>
                <a:r>
                  <a:rPr lang="it-IT" i="1" dirty="0"/>
                  <a:t>x</a:t>
                </a:r>
                <a:r>
                  <a:rPr lang="it-IT" dirty="0"/>
                  <a:t> = 5 non ha soluzione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  <a:tabLst>
                    <a:tab pos="2160000" algn="l"/>
                  </a:tabLst>
                </a:pPr>
                <a:r>
                  <a:rPr lang="it-IT" dirty="0"/>
                  <a:t>se </a:t>
                </a:r>
                <a:r>
                  <a:rPr lang="it-IT" b="1" i="1" dirty="0"/>
                  <a:t>a</a:t>
                </a:r>
                <a:r>
                  <a:rPr lang="it-IT" b="1" dirty="0"/>
                  <a:t> = 0 </a:t>
                </a:r>
                <a:r>
                  <a:rPr lang="it-IT" dirty="0"/>
                  <a:t>e </a:t>
                </a:r>
                <a:r>
                  <a:rPr lang="it-IT" b="1" i="1" dirty="0"/>
                  <a:t>b</a:t>
                </a:r>
                <a:r>
                  <a:rPr lang="it-IT" b="1" dirty="0"/>
                  <a:t> = 0  	esistono infinite soluzioni</a:t>
                </a:r>
                <a:r>
                  <a:rPr lang="it-IT" dirty="0"/>
                  <a:t>,</a:t>
                </a:r>
                <a:r>
                  <a:rPr lang="it-IT" b="1" dirty="0"/>
                  <a:t> </a:t>
                </a:r>
                <a:r>
                  <a:rPr lang="it-IT" dirty="0"/>
                  <a:t>l’equazione</a:t>
                </a:r>
                <a:r>
                  <a:rPr lang="it-IT" b="1" dirty="0"/>
                  <a:t> </a:t>
                </a:r>
                <a:r>
                  <a:rPr lang="it-IT" dirty="0"/>
                  <a:t>è</a:t>
                </a:r>
                <a:r>
                  <a:rPr lang="it-IT" b="1" dirty="0"/>
                  <a:t> indeterminata</a:t>
                </a:r>
              </a:p>
              <a:p>
                <a:pPr marL="284163">
                  <a:tabLst>
                    <a:tab pos="2160000" algn="l"/>
                  </a:tabLst>
                </a:pPr>
                <a:r>
                  <a:rPr lang="it-IT" dirty="0"/>
                  <a:t>4</a:t>
                </a:r>
                <a:r>
                  <a:rPr lang="it-IT" i="1" dirty="0"/>
                  <a:t>x</a:t>
                </a:r>
                <a:r>
                  <a:rPr lang="it-IT" dirty="0"/>
                  <a:t> – 5 = 3</a:t>
                </a:r>
                <a:r>
                  <a:rPr lang="it-IT" i="1" dirty="0"/>
                  <a:t>x </a:t>
                </a:r>
                <a:r>
                  <a:rPr lang="it-IT" dirty="0"/>
                  <a:t>+ </a:t>
                </a:r>
                <a:r>
                  <a:rPr lang="it-IT" i="1" dirty="0"/>
                  <a:t>x</a:t>
                </a:r>
                <a:r>
                  <a:rPr lang="it-IT" dirty="0"/>
                  <a:t> – 5 	0 ⋅ </a:t>
                </a:r>
                <a:r>
                  <a:rPr lang="it-IT" i="1" dirty="0"/>
                  <a:t>x</a:t>
                </a:r>
                <a:r>
                  <a:rPr lang="it-IT" dirty="0"/>
                  <a:t> = 0 ammette</a:t>
                </a:r>
                <a:r>
                  <a:rPr lang="it-IT" b="1" dirty="0"/>
                  <a:t> </a:t>
                </a:r>
                <a:r>
                  <a:rPr lang="it-IT" dirty="0"/>
                  <a:t>infinite soluzioni</a:t>
                </a:r>
              </a:p>
              <a:p>
                <a:pPr>
                  <a:buNone/>
                </a:pPr>
                <a:endParaRPr lang="it-IT" b="1" dirty="0"/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endParaRPr lang="it-IT" b="1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20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Equazioni di 2° grado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556792"/>
            <a:ext cx="8229600" cy="477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Le </a:t>
            </a:r>
            <a:r>
              <a:rPr lang="it-IT" b="1" dirty="0"/>
              <a:t>equazioni di 2° grado </a:t>
            </a:r>
            <a:r>
              <a:rPr lang="it-IT" dirty="0"/>
              <a:t>sono quelle in cui il grado massimo dei termini è 2.</a:t>
            </a: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 equazioni che nella forma tipica presentano solo il termine noto e il termine di 2° grado sono dette </a:t>
            </a:r>
            <a:r>
              <a:rPr lang="it-IT" b="1" dirty="0"/>
              <a:t>pure</a:t>
            </a:r>
            <a:r>
              <a:rPr lang="it-IT" dirty="0"/>
              <a:t>. Un’equazione di 2° grado pura non contiene termini di 1° grado:</a:t>
            </a:r>
          </a:p>
          <a:p>
            <a:pPr lvl="1"/>
            <a:r>
              <a:rPr lang="it-IT" i="1" dirty="0"/>
              <a:t>x</a:t>
            </a:r>
            <a:r>
              <a:rPr lang="it-IT" baseline="30000" dirty="0"/>
              <a:t>2</a:t>
            </a:r>
            <a:r>
              <a:rPr lang="it-IT" dirty="0"/>
              <a:t> – 25 = 0 	è un’</a:t>
            </a:r>
            <a:r>
              <a:rPr lang="it-IT" b="1" dirty="0"/>
              <a:t>equazione pura </a:t>
            </a:r>
          </a:p>
          <a:p>
            <a:pPr>
              <a:spcBef>
                <a:spcPts val="1200"/>
              </a:spcBef>
              <a:buNone/>
            </a:pPr>
            <a:r>
              <a:rPr lang="it-IT" dirty="0"/>
              <a:t>Per </a:t>
            </a:r>
            <a:r>
              <a:rPr lang="it-IT" b="1" dirty="0"/>
              <a:t>risolvere un’equazione di secondo grado </a:t>
            </a:r>
            <a:r>
              <a:rPr lang="it-IT" dirty="0"/>
              <a:t>si eseguono, come nelle equazioni di 1° grado, una serie di passaggi che conducono a un’equazione nella forma normale equivalente a quella data, per esempio:</a:t>
            </a:r>
          </a:p>
          <a:p>
            <a:pPr lvl="1">
              <a:tabLst>
                <a:tab pos="3240000" algn="l"/>
              </a:tabLst>
            </a:pPr>
            <a:r>
              <a:rPr lang="it-IT" dirty="0"/>
              <a:t>– 5</a:t>
            </a:r>
            <a:r>
              <a:rPr lang="it-IT" i="1" dirty="0"/>
              <a:t>x</a:t>
            </a:r>
            <a:r>
              <a:rPr lang="it-IT" dirty="0"/>
              <a:t> + </a:t>
            </a:r>
            <a:r>
              <a:rPr lang="it-IT" i="1" dirty="0"/>
              <a:t>x</a:t>
            </a:r>
            <a:r>
              <a:rPr lang="it-IT" dirty="0"/>
              <a:t>(4</a:t>
            </a:r>
            <a:r>
              <a:rPr lang="it-IT" i="1" dirty="0"/>
              <a:t>x</a:t>
            </a:r>
            <a:r>
              <a:rPr lang="it-IT" dirty="0"/>
              <a:t> + 3) = – 2</a:t>
            </a:r>
            <a:r>
              <a:rPr lang="it-IT" i="1" dirty="0"/>
              <a:t>x</a:t>
            </a:r>
            <a:r>
              <a:rPr lang="it-IT" dirty="0"/>
              <a:t> + 49 	si eliminano le parentesi </a:t>
            </a:r>
          </a:p>
          <a:p>
            <a:pPr lvl="1">
              <a:tabLst>
                <a:tab pos="3240000" algn="l"/>
              </a:tabLst>
            </a:pPr>
            <a:r>
              <a:rPr lang="it-IT" dirty="0"/>
              <a:t>– 5</a:t>
            </a:r>
            <a:r>
              <a:rPr lang="it-IT" i="1" dirty="0"/>
              <a:t>x </a:t>
            </a:r>
            <a:r>
              <a:rPr lang="it-IT" dirty="0"/>
              <a:t>+ 4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 + 3</a:t>
            </a:r>
            <a:r>
              <a:rPr lang="it-IT" i="1" dirty="0"/>
              <a:t>x</a:t>
            </a:r>
            <a:r>
              <a:rPr lang="it-IT" dirty="0"/>
              <a:t> = – 2</a:t>
            </a:r>
            <a:r>
              <a:rPr lang="it-IT" i="1" dirty="0"/>
              <a:t>x</a:t>
            </a:r>
            <a:r>
              <a:rPr lang="it-IT" dirty="0"/>
              <a:t> + 49     	si applica la regola del trasporto </a:t>
            </a:r>
          </a:p>
          <a:p>
            <a:pPr lvl="1">
              <a:tabLst>
                <a:tab pos="3240000" algn="l"/>
              </a:tabLst>
            </a:pPr>
            <a:r>
              <a:rPr lang="it-IT" dirty="0"/>
              <a:t>– 5</a:t>
            </a:r>
            <a:r>
              <a:rPr lang="it-IT" i="1" dirty="0"/>
              <a:t>x </a:t>
            </a:r>
            <a:r>
              <a:rPr lang="it-IT" dirty="0"/>
              <a:t>+ 4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 + 3</a:t>
            </a:r>
            <a:r>
              <a:rPr lang="it-IT" i="1" dirty="0"/>
              <a:t>x </a:t>
            </a:r>
            <a:r>
              <a:rPr lang="it-IT" dirty="0"/>
              <a:t>+ 2</a:t>
            </a:r>
            <a:r>
              <a:rPr lang="it-IT" i="1" dirty="0"/>
              <a:t>x</a:t>
            </a:r>
            <a:r>
              <a:rPr lang="it-IT" dirty="0"/>
              <a:t> = + 49      	si riducono i termini simili </a:t>
            </a:r>
          </a:p>
          <a:p>
            <a:pPr lvl="1">
              <a:tabLst>
                <a:tab pos="3240000" algn="l"/>
              </a:tabLst>
            </a:pPr>
            <a:r>
              <a:rPr lang="it-IT" dirty="0"/>
              <a:t>+ 4x</a:t>
            </a:r>
            <a:r>
              <a:rPr lang="it-IT" baseline="30000" dirty="0"/>
              <a:t>2</a:t>
            </a:r>
            <a:r>
              <a:rPr lang="it-IT" dirty="0"/>
              <a:t> = + 49 	equazione in forma normale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3DCC3E-8F09-F243-8F93-C24FCD3C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65" y="1988840"/>
            <a:ext cx="3815070" cy="9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Equazioni di 2° grado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/>
                  <a:t>In generale, un’equazione pura di 2° grado si può scrivere in forma normale:</a:t>
                </a:r>
              </a:p>
              <a:p>
                <a:pPr lvl="1"/>
                <a:r>
                  <a:rPr lang="it-IT" b="1" i="1" dirty="0"/>
                  <a:t>ax</a:t>
                </a:r>
                <a:r>
                  <a:rPr lang="it-IT" b="1" baseline="30000" dirty="0"/>
                  <a:t>2 </a:t>
                </a:r>
                <a:r>
                  <a:rPr lang="it-IT" b="1" dirty="0"/>
                  <a:t>= </a:t>
                </a:r>
                <a:r>
                  <a:rPr lang="it-IT" b="1" i="1" dirty="0"/>
                  <a:t>b</a:t>
                </a:r>
                <a:r>
                  <a:rPr lang="it-IT" b="1" dirty="0"/>
                  <a:t>	</a:t>
                </a:r>
                <a:r>
                  <a:rPr lang="it-IT" dirty="0"/>
                  <a:t>con </a:t>
                </a:r>
                <a:r>
                  <a:rPr lang="it-IT" i="1" dirty="0"/>
                  <a:t>a</a:t>
                </a:r>
                <a:r>
                  <a:rPr lang="it-IT" dirty="0"/>
                  <a:t> ≠ 0 </a:t>
                </a:r>
              </a:p>
              <a:p>
                <a:pPr marL="0" indent="0">
                  <a:buNone/>
                </a:pPr>
                <a:r>
                  <a:rPr lang="it-IT" dirty="0"/>
                  <a:t>e la sua formula risolutiva è: </a:t>
                </a:r>
              </a:p>
              <a:p>
                <a:pPr lvl="1"/>
                <a:r>
                  <a:rPr lang="it-IT" b="1" i="1" dirty="0"/>
                  <a:t>x</a:t>
                </a:r>
                <a:r>
                  <a:rPr lang="it-IT" b="1" dirty="0"/>
                  <a:t> = 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1" smtClean="0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it-IT" b="1" i="1" smtClean="0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1260000" algn="l"/>
                  </a:tabLst>
                </a:pPr>
                <a:r>
                  <a:rPr lang="it-IT" dirty="0"/>
                  <a:t>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it-IT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it-IT" b="1" dirty="0"/>
                  <a:t> &gt; 0	</a:t>
                </a:r>
                <a:r>
                  <a:rPr lang="it-IT" dirty="0"/>
                  <a:t>l’equazione ammette </a:t>
                </a:r>
                <a:r>
                  <a:rPr lang="it-IT" b="1" dirty="0"/>
                  <a:t>due soluzioni opposte</a:t>
                </a:r>
                <a:r>
                  <a:rPr lang="it-IT" dirty="0"/>
                  <a:t>: </a:t>
                </a:r>
              </a:p>
              <a:p>
                <a:pPr lvl="1"/>
                <a:r>
                  <a:rPr lang="it-IT" b="1" i="1" dirty="0"/>
                  <a:t>x</a:t>
                </a:r>
                <a:r>
                  <a:rPr lang="it-IT" b="1" baseline="-25000" dirty="0"/>
                  <a:t>1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1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it-IT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rad>
                    <m:r>
                      <a:rPr lang="it-IT" b="1" i="1">
                        <a:latin typeface="Cambria Math"/>
                      </a:rPr>
                      <m:t> </m:t>
                    </m:r>
                  </m:oMath>
                </a14:m>
                <a:r>
                  <a:rPr lang="it-IT" b="1" dirty="0"/>
                  <a:t>	</a:t>
                </a:r>
                <a:r>
                  <a:rPr lang="it-IT" b="1" i="1" dirty="0" err="1"/>
                  <a:t>x</a:t>
                </a:r>
                <a:r>
                  <a:rPr lang="it-IT" b="1" baseline="-25000" dirty="0" err="1"/>
                  <a:t>2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>
                      <a:rPr lang="it-IT" b="1" dirty="0" smtClean="0">
                        <a:latin typeface="Cambria Math"/>
                        <a:sym typeface="Symbol"/>
                      </a:rPr>
                      <m:t></m:t>
                    </m:r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1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it-IT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rad>
                    <m:r>
                      <a:rPr lang="it-IT" b="1" i="1">
                        <a:latin typeface="Cambria Math"/>
                      </a:rPr>
                      <m:t> </m:t>
                    </m:r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1258888" algn="l"/>
                  </a:tabLst>
                </a:pPr>
                <a:r>
                  <a:rPr lang="it-IT" dirty="0"/>
                  <a:t>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it-IT" b="1" i="1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it-IT" b="1" dirty="0"/>
                  <a:t> &lt; 0	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BEC14CC5-E3E0-EC4F-979D-51C932893072}"/>
              </a:ext>
            </a:extLst>
          </p:cNvPr>
          <p:cNvSpPr/>
          <p:nvPr/>
        </p:nvSpPr>
        <p:spPr>
          <a:xfrm>
            <a:off x="1691680" y="4770000"/>
            <a:ext cx="6840760" cy="584775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lang="it-IT" sz="1600" dirty="0"/>
              <a:t>l’equazione si dice </a:t>
            </a:r>
            <a:r>
              <a:rPr lang="it-IT" sz="1600" b="1" dirty="0"/>
              <a:t>impossibile</a:t>
            </a:r>
            <a:r>
              <a:rPr lang="it-IT" sz="1600" dirty="0"/>
              <a:t> cioè non ammette soluzioni in quanto nell’insieme </a:t>
            </a:r>
            <a:r>
              <a:rPr lang="it-IT" sz="1600" b="1" dirty="0" err="1"/>
              <a:t>R</a:t>
            </a:r>
            <a:r>
              <a:rPr lang="it-IT" sz="1600" dirty="0"/>
              <a:t> non esiste la radice quadrata di un numero negativo.</a:t>
            </a:r>
          </a:p>
        </p:txBody>
      </p:sp>
    </p:spTree>
    <p:extLst>
      <p:ext uri="{BB962C8B-B14F-4D97-AF65-F5344CB8AC3E}">
        <p14:creationId xmlns:p14="http://schemas.microsoft.com/office/powerpoint/2010/main" val="343999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Risoluzione di problemi </a:t>
            </a:r>
            <a:br>
              <a:rPr lang="it-IT" b="1" dirty="0"/>
            </a:br>
            <a:r>
              <a:rPr lang="it-IT" b="1" dirty="0"/>
              <a:t>mediante equazioni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Le fasi del procedimento da seguire per </a:t>
            </a:r>
            <a:r>
              <a:rPr lang="it-IT" b="1" dirty="0"/>
              <a:t>risolvere un problema con un’equazione </a:t>
            </a:r>
            <a:r>
              <a:rPr lang="it-IT" dirty="0"/>
              <a:t>sono: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lettura e comprensione del testo per individuare i </a:t>
            </a:r>
            <a:r>
              <a:rPr lang="it-IT" b="1" dirty="0"/>
              <a:t>dati</a:t>
            </a:r>
            <a:r>
              <a:rPr lang="it-IT" dirty="0"/>
              <a:t> e costruire la relativa tabella;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scelta dell’</a:t>
            </a:r>
            <a:r>
              <a:rPr lang="it-IT" b="1" dirty="0"/>
              <a:t>incognita</a:t>
            </a:r>
            <a:r>
              <a:rPr lang="it-IT" dirty="0"/>
              <a:t>, che verrà indicata con </a:t>
            </a:r>
            <a:r>
              <a:rPr lang="it-IT" i="1" dirty="0"/>
              <a:t>x</a:t>
            </a:r>
            <a:r>
              <a:rPr lang="it-IT" dirty="0"/>
              <a:t>. In quasi tutti i casi conviene scegliere come incognita il dato che viene richiesto dal problema; in alternativa si sceglie come incognita un altro dato non noto e da questo si risale a quello richiesto dal problema;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costruzione dell’</a:t>
            </a:r>
            <a:r>
              <a:rPr lang="it-IT" b="1" dirty="0"/>
              <a:t>equazione</a:t>
            </a:r>
            <a:r>
              <a:rPr lang="it-IT" dirty="0"/>
              <a:t> risolvente: è la traduzione del problema in simboli e corrisponde a un’uguaglianza in cui vengono espresse le relazioni tra l’incognita </a:t>
            </a:r>
            <a:r>
              <a:rPr lang="it-IT" i="1" dirty="0"/>
              <a:t>x</a:t>
            </a:r>
            <a:r>
              <a:rPr lang="it-IT" dirty="0"/>
              <a:t> e i dati del problema;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risoluzione dell’equazione e verifica del </a:t>
            </a:r>
            <a:r>
              <a:rPr lang="it-IT" b="1" dirty="0"/>
              <a:t>risultato</a:t>
            </a:r>
            <a:r>
              <a:rPr lang="it-IT" dirty="0"/>
              <a:t> ottenuto;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valutazione della soluzione</a:t>
            </a:r>
            <a:r>
              <a:rPr lang="it-IT" dirty="0"/>
              <a:t>. Si deve stabilire se è accettabile la soluzione trovata; se l’incognita indica per esempio il numero di persone che frequenta una palestra, si può accettare come soluzione un numero naturale ma non un numero negativo o decimale. </a:t>
            </a:r>
          </a:p>
        </p:txBody>
      </p:sp>
    </p:spTree>
    <p:extLst>
      <p:ext uri="{BB962C8B-B14F-4D97-AF65-F5344CB8AC3E}">
        <p14:creationId xmlns:p14="http://schemas.microsoft.com/office/powerpoint/2010/main" val="90776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Identità ed equazioni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</a:t>
            </a:r>
            <a:r>
              <a:rPr lang="it-IT" b="1" dirty="0"/>
              <a:t>identità</a:t>
            </a:r>
            <a:r>
              <a:rPr lang="it-IT" dirty="0"/>
              <a:t> è un’uguaglianza fra due espressioni algebriche, di cui almeno una letterale, che è verificata qualunque sia il valore attribuito alla lettera o alle lettere che vi compaiono.</a:t>
            </a:r>
            <a:r>
              <a:rPr lang="it-IT" b="1" dirty="0"/>
              <a:t>	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it-IT" b="1" dirty="0"/>
              <a:t>2</a:t>
            </a:r>
            <a:r>
              <a:rPr lang="it-IT" b="1" i="1" dirty="0"/>
              <a:t>x</a:t>
            </a:r>
            <a:r>
              <a:rPr lang="it-IT" b="1" dirty="0"/>
              <a:t> + </a:t>
            </a:r>
            <a:r>
              <a:rPr lang="it-IT" b="1" i="1" dirty="0"/>
              <a:t>x</a:t>
            </a:r>
            <a:r>
              <a:rPr lang="it-IT" b="1" dirty="0"/>
              <a:t> = 3</a:t>
            </a:r>
            <a:r>
              <a:rPr lang="it-IT" b="1" i="1" dirty="0"/>
              <a:t>x</a:t>
            </a:r>
            <a:r>
              <a:rPr lang="it-IT" b="1" dirty="0"/>
              <a:t> </a:t>
            </a:r>
          </a:p>
          <a:p>
            <a:pPr>
              <a:buNone/>
            </a:pPr>
            <a:r>
              <a:rPr lang="it-IT" dirty="0"/>
              <a:t>attribuendo, per esempio, alla lettera </a:t>
            </a:r>
            <a:r>
              <a:rPr lang="it-IT" i="1" dirty="0"/>
              <a:t>x</a:t>
            </a:r>
            <a:r>
              <a:rPr lang="it-IT" dirty="0"/>
              <a:t> i valori 0, + 3, – 3 otteniamo: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501775" algn="l"/>
                <a:tab pos="3778250" algn="l"/>
                <a:tab pos="4572000" algn="l"/>
              </a:tabLst>
            </a:pPr>
            <a:r>
              <a:rPr lang="it-IT" dirty="0"/>
              <a:t>se </a:t>
            </a:r>
            <a:r>
              <a:rPr lang="it-IT" i="1" dirty="0"/>
              <a:t>x</a:t>
            </a:r>
            <a:r>
              <a:rPr lang="it-IT" dirty="0"/>
              <a:t> = 0   	2 ⋅ 0 + 0 = 3 ⋅ 0 	quindi	0 = 0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501775" algn="l"/>
                <a:tab pos="3778250" algn="l"/>
                <a:tab pos="4572000" algn="l"/>
              </a:tabLst>
            </a:pPr>
            <a:r>
              <a:rPr lang="it-IT" dirty="0"/>
              <a:t>se </a:t>
            </a:r>
            <a:r>
              <a:rPr lang="it-IT" i="1" dirty="0"/>
              <a:t>x</a:t>
            </a:r>
            <a:r>
              <a:rPr lang="it-IT" dirty="0"/>
              <a:t> = + 3 	2 ⋅ (+ 3) + (+ 3) = 3 ⋅ (+ 3) 	quindi	+ 9 = + 9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501775" algn="l"/>
                <a:tab pos="3778250" algn="l"/>
                <a:tab pos="4572000" algn="l"/>
              </a:tabLst>
            </a:pPr>
            <a:r>
              <a:rPr lang="it-IT" dirty="0"/>
              <a:t>se </a:t>
            </a:r>
            <a:r>
              <a:rPr lang="it-IT" i="1" dirty="0"/>
              <a:t>x</a:t>
            </a:r>
            <a:r>
              <a:rPr lang="it-IT" dirty="0"/>
              <a:t> = – 3 	2 ⋅ (– 3) + (– 3) = 3 ⋅ (– 3) 	quindi	– 9 = – 9 </a:t>
            </a:r>
          </a:p>
          <a:p>
            <a:pPr marL="0" indent="0">
              <a:buNone/>
            </a:pPr>
            <a:r>
              <a:rPr lang="it-IT" dirty="0"/>
              <a:t>sostituendo altri valori alla </a:t>
            </a:r>
            <a:r>
              <a:rPr lang="it-IT" i="1" dirty="0"/>
              <a:t>x</a:t>
            </a:r>
            <a:r>
              <a:rPr lang="it-IT" dirty="0"/>
              <a:t> troveremo ancora delle uguaglianze sempre vere.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217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Identità ed equazioni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</a:t>
            </a:r>
            <a:r>
              <a:rPr lang="it-IT" b="1" dirty="0"/>
              <a:t>equazione</a:t>
            </a:r>
            <a:r>
              <a:rPr lang="it-IT" dirty="0"/>
              <a:t> è un’uguaglianza fra due espressioni algebriche, di cui almeno una letterale, che è verificata solo da particolari valori attribuiti alla lettera o alle lettere che vi compaiono.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it-IT" b="1" dirty="0"/>
              <a:t>5</a:t>
            </a:r>
            <a:r>
              <a:rPr lang="it-IT" b="1" i="1" dirty="0"/>
              <a:t>x</a:t>
            </a:r>
            <a:r>
              <a:rPr lang="it-IT" b="1" dirty="0"/>
              <a:t> – 2</a:t>
            </a:r>
            <a:r>
              <a:rPr lang="it-IT" b="1" i="1" dirty="0"/>
              <a:t>x</a:t>
            </a:r>
            <a:r>
              <a:rPr lang="it-IT" b="1" dirty="0"/>
              <a:t> = 9 </a:t>
            </a:r>
          </a:p>
          <a:p>
            <a:pPr>
              <a:buNone/>
            </a:pPr>
            <a:r>
              <a:rPr lang="it-IT" dirty="0"/>
              <a:t>Attribuendo, per esempio, alla lettera </a:t>
            </a:r>
            <a:r>
              <a:rPr lang="it-IT" i="1" dirty="0"/>
              <a:t>x</a:t>
            </a:r>
            <a:r>
              <a:rPr lang="it-IT" dirty="0"/>
              <a:t> i valori – 3, 0, + 3 otteniamo: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440000" algn="l"/>
                <a:tab pos="3600000" algn="l"/>
                <a:tab pos="4320000" algn="l"/>
              </a:tabLst>
            </a:pPr>
            <a:r>
              <a:rPr lang="it-IT" i="1" dirty="0"/>
              <a:t>x</a:t>
            </a:r>
            <a:r>
              <a:rPr lang="it-IT" dirty="0"/>
              <a:t> = – 3 	5 ⋅ (– 3) – 2 ⋅ (– 3) = 9	da cui 	– 9 ≠ + 9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440000" algn="l"/>
                <a:tab pos="3600000" algn="l"/>
                <a:tab pos="4320000" algn="l"/>
              </a:tabLst>
            </a:pPr>
            <a:r>
              <a:rPr lang="it-IT" i="1" dirty="0"/>
              <a:t>x</a:t>
            </a:r>
            <a:r>
              <a:rPr lang="it-IT" dirty="0"/>
              <a:t> = 0 	5 ⋅ (0) – 2 ⋅ (0) = 9 	da cui	0 ≠ + 9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440000" algn="l"/>
                <a:tab pos="3600000" algn="l"/>
                <a:tab pos="4320000" algn="l"/>
              </a:tabLst>
            </a:pPr>
            <a:r>
              <a:rPr lang="it-IT" i="1" dirty="0"/>
              <a:t>x</a:t>
            </a:r>
            <a:r>
              <a:rPr lang="it-IT" dirty="0"/>
              <a:t> = + 3 	5 ⋅ (+ 3) – 2 ⋅ (+ 3) = 9	da cui	+ 9 = + 9 </a:t>
            </a:r>
          </a:p>
          <a:p>
            <a:pPr marL="0" indent="0">
              <a:buNone/>
            </a:pPr>
            <a:r>
              <a:rPr lang="it-IT" dirty="0"/>
              <a:t>L’uguaglianza è vera solo attribuendo alla </a:t>
            </a:r>
            <a:r>
              <a:rPr lang="it-IT" i="1" dirty="0"/>
              <a:t>x</a:t>
            </a:r>
            <a:r>
              <a:rPr lang="it-IT" dirty="0"/>
              <a:t> il valore + 3. 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/>
              <a:t>x</a:t>
            </a:r>
            <a:r>
              <a:rPr lang="it-IT" dirty="0"/>
              <a:t> = + 3 è la </a:t>
            </a:r>
            <a:r>
              <a:rPr lang="it-IT" b="1" dirty="0"/>
              <a:t>soluzione dell’equazione</a:t>
            </a:r>
            <a:r>
              <a:rPr lang="it-IT" dirty="0"/>
              <a:t>. </a:t>
            </a:r>
          </a:p>
          <a:p>
            <a:pPr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8249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Equazioni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2636912"/>
            <a:ext cx="822960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lettera </a:t>
            </a:r>
            <a:r>
              <a:rPr lang="it-IT" b="1" i="1" dirty="0"/>
              <a:t>x</a:t>
            </a:r>
            <a:r>
              <a:rPr lang="it-IT" dirty="0"/>
              <a:t> che figura nell’equazione indica un valore numerico variabile ed è detta </a:t>
            </a:r>
            <a:r>
              <a:rPr lang="it-IT" b="1" dirty="0">
                <a:solidFill>
                  <a:srgbClr val="00B0F0"/>
                </a:solidFill>
              </a:rPr>
              <a:t>incognita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Le incognite si indicano con le lettere </a:t>
            </a:r>
            <a:r>
              <a:rPr lang="it-IT" i="1" dirty="0"/>
              <a:t>x</a:t>
            </a:r>
            <a:r>
              <a:rPr lang="it-IT" dirty="0"/>
              <a:t>, </a:t>
            </a:r>
            <a:r>
              <a:rPr lang="it-IT" i="1" dirty="0"/>
              <a:t>y</a:t>
            </a:r>
            <a:r>
              <a:rPr lang="it-IT" dirty="0"/>
              <a:t>, </a:t>
            </a:r>
            <a:r>
              <a:rPr lang="it-IT" i="1" dirty="0"/>
              <a:t>z</a:t>
            </a:r>
            <a:r>
              <a:rPr lang="it-IT" dirty="0"/>
              <a:t>, …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I numeri che moltiplicano l’incognita sono detti </a:t>
            </a:r>
            <a:r>
              <a:rPr lang="it-IT" b="1" dirty="0">
                <a:solidFill>
                  <a:srgbClr val="FF0000"/>
                </a:solidFill>
              </a:rPr>
              <a:t>coefficienti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 termini che non contengono l’incognita sono detti </a:t>
            </a:r>
            <a:r>
              <a:rPr lang="it-IT" b="1" dirty="0">
                <a:solidFill>
                  <a:srgbClr val="00B050"/>
                </a:solidFill>
              </a:rPr>
              <a:t>termini noti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 valori che, assegnati all’incognita, rendono vera l’uguaglianza si  dicono </a:t>
            </a:r>
            <a:r>
              <a:rPr lang="it-IT" b="1" dirty="0"/>
              <a:t>soluzioni</a:t>
            </a:r>
            <a:r>
              <a:rPr lang="it-IT" dirty="0"/>
              <a:t> o </a:t>
            </a:r>
            <a:r>
              <a:rPr lang="it-IT" b="1" dirty="0"/>
              <a:t>radici dell’equazione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b="1" dirty="0"/>
              <a:t>Risolvere un’equazione significa determinare tutte le sue soluzioni o radici.</a:t>
            </a:r>
          </a:p>
          <a:p>
            <a:pPr>
              <a:buNone/>
            </a:pP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50D265-0712-F348-A633-683E204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936" y="1639796"/>
            <a:ext cx="5724128" cy="6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Equazioni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dirty="0"/>
                  <a:t>Il </a:t>
                </a:r>
                <a:r>
                  <a:rPr lang="it-IT" b="1" dirty="0"/>
                  <a:t>numero di incognite </a:t>
                </a:r>
                <a:r>
                  <a:rPr lang="it-IT" dirty="0"/>
                  <a:t>è il numero di variabili presenti nell’equazione.</a:t>
                </a:r>
              </a:p>
              <a:p>
                <a:pPr marL="0" indent="0">
                  <a:buNone/>
                </a:pPr>
                <a:r>
                  <a:rPr lang="it-IT" dirty="0"/>
                  <a:t>Il </a:t>
                </a:r>
                <a:r>
                  <a:rPr lang="it-IT" b="1" dirty="0"/>
                  <a:t>grado</a:t>
                </a:r>
                <a:r>
                  <a:rPr lang="it-IT" dirty="0"/>
                  <a:t> di un’equazione a una incognita è dato dall’esponente massimo con cui l’incognita appare nell’equazione: 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it-IT" dirty="0"/>
                  <a:t>4</a:t>
                </a:r>
                <a:r>
                  <a:rPr lang="it-IT" i="1" dirty="0"/>
                  <a:t>x</a:t>
                </a:r>
                <a:r>
                  <a:rPr lang="it-IT" baseline="30000" dirty="0"/>
                  <a:t>3</a:t>
                </a:r>
                <a:r>
                  <a:rPr lang="it-IT" dirty="0"/>
                  <a:t> + 5</a:t>
                </a:r>
                <a:r>
                  <a:rPr lang="it-IT" i="1" dirty="0"/>
                  <a:t>x</a:t>
                </a:r>
                <a:r>
                  <a:rPr lang="it-IT" baseline="30000" dirty="0"/>
                  <a:t>2</a:t>
                </a:r>
                <a:r>
                  <a:rPr lang="it-IT" dirty="0"/>
                  <a:t> =</a:t>
                </a:r>
                <a:r>
                  <a:rPr lang="it-IT" i="1" dirty="0"/>
                  <a:t> x </a:t>
                </a:r>
                <a:r>
                  <a:rPr lang="it-IT" dirty="0"/>
                  <a:t>+ 12 	è un’equazione di 3° grado</a:t>
                </a:r>
              </a:p>
              <a:p>
                <a:pPr marL="0" indent="0">
                  <a:buNone/>
                </a:pPr>
                <a:r>
                  <a:rPr lang="it-IT" dirty="0"/>
                  <a:t>Un’equazione è </a:t>
                </a:r>
                <a:r>
                  <a:rPr lang="it-IT" b="1" dirty="0"/>
                  <a:t>intera</a:t>
                </a:r>
                <a:r>
                  <a:rPr lang="it-IT" dirty="0"/>
                  <a:t> se l’incognita non compare al denominatore; è </a:t>
                </a:r>
                <a:r>
                  <a:rPr lang="it-IT" b="1" dirty="0"/>
                  <a:t>fratta</a:t>
                </a:r>
                <a:r>
                  <a:rPr lang="it-IT" dirty="0"/>
                  <a:t> o </a:t>
                </a:r>
                <a:r>
                  <a:rPr lang="it-IT" b="1" dirty="0"/>
                  <a:t>frazionaria</a:t>
                </a:r>
                <a:r>
                  <a:rPr lang="it-IT" dirty="0"/>
                  <a:t> se l’incognita è al denominatore: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it-IT" dirty="0"/>
                  <a:t>9</a:t>
                </a:r>
                <a:r>
                  <a:rPr lang="it-IT" i="1" dirty="0"/>
                  <a:t>x</a:t>
                </a:r>
                <a:r>
                  <a:rPr lang="it-IT" baseline="30000" dirty="0"/>
                  <a:t>2</a:t>
                </a:r>
                <a:r>
                  <a:rPr lang="it-IT" dirty="0"/>
                  <a:t> + </a:t>
                </a:r>
                <a:r>
                  <a:rPr lang="it-IT" i="1" dirty="0"/>
                  <a:t>x </a:t>
                </a:r>
                <a:r>
                  <a:rPr lang="it-IT" dirty="0">
                    <a:sym typeface="Symbol"/>
                  </a:rPr>
                  <a:t> 1 = 9 		</a:t>
                </a:r>
                <a:r>
                  <a:rPr lang="it-IT" b="1" dirty="0">
                    <a:sym typeface="Symbol"/>
                  </a:rPr>
                  <a:t>equazione intera</a:t>
                </a:r>
                <a:r>
                  <a:rPr lang="it-IT" dirty="0">
                    <a:sym typeface="Symbol"/>
                  </a:rPr>
                  <a:t>	</a:t>
                </a: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  <a:sym typeface="Symbol"/>
                          </a:rPr>
                          <m:t>7</m:t>
                        </m:r>
                      </m:num>
                      <m:den>
                        <m:r>
                          <a:rPr lang="it-IT" i="1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it-IT" i="1">
                            <a:latin typeface="Cambria Math"/>
                            <a:sym typeface="Symbol"/>
                          </a:rPr>
                          <m:t>+1</m:t>
                        </m:r>
                      </m:den>
                    </m:f>
                  </m:oMath>
                </a14:m>
                <a:r>
                  <a:rPr lang="it-IT" dirty="0"/>
                  <a:t> + </a:t>
                </a:r>
                <a:r>
                  <a:rPr lang="it-IT" i="1" dirty="0"/>
                  <a:t>x</a:t>
                </a:r>
                <a:r>
                  <a:rPr lang="it-IT" dirty="0"/>
                  <a:t> = 6 		</a:t>
                </a:r>
                <a:r>
                  <a:rPr lang="it-IT" b="1" dirty="0"/>
                  <a:t>equazione fratta</a:t>
                </a:r>
              </a:p>
              <a:p>
                <a:pPr marL="0" indent="0">
                  <a:buNone/>
                </a:pPr>
                <a:r>
                  <a:rPr lang="it-IT" dirty="0"/>
                  <a:t>Un’equazione è </a:t>
                </a:r>
                <a:r>
                  <a:rPr lang="it-IT" b="1" dirty="0"/>
                  <a:t>numerica</a:t>
                </a:r>
                <a:r>
                  <a:rPr lang="it-IT" dirty="0"/>
                  <a:t> se, oltre alle incognite, non compaiono altre lettere; è </a:t>
                </a:r>
                <a:r>
                  <a:rPr lang="it-IT" b="1" dirty="0"/>
                  <a:t>letterale</a:t>
                </a:r>
                <a:r>
                  <a:rPr lang="it-IT" dirty="0"/>
                  <a:t> se ci sono altre lettere oltre alle incognite: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  <a:sym typeface="Symbol"/>
                          </a:rPr>
                          <m:t>7</m:t>
                        </m:r>
                      </m:num>
                      <m:den>
                        <m:r>
                          <a:rPr lang="it-IT" i="1">
                            <a:latin typeface="Cambria Math"/>
                            <a:sym typeface="Symbol"/>
                          </a:rPr>
                          <m:t>8</m:t>
                        </m:r>
                      </m:den>
                    </m:f>
                  </m:oMath>
                </a14:m>
                <a:r>
                  <a:rPr lang="it-IT" i="1" dirty="0" err="1"/>
                  <a:t>x</a:t>
                </a:r>
                <a:r>
                  <a:rPr lang="it-IT" baseline="30000" dirty="0" err="1"/>
                  <a:t>2</a:t>
                </a:r>
                <a:r>
                  <a:rPr lang="it-IT" dirty="0"/>
                  <a:t> + </a:t>
                </a:r>
                <a:r>
                  <a:rPr lang="it-IT" i="1" dirty="0"/>
                  <a:t>x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  <a:sym typeface="Symbol"/>
                          </a:rPr>
                          <m:t>5</m:t>
                        </m:r>
                      </m:num>
                      <m:den>
                        <m:r>
                          <a:rPr lang="it-IT" i="1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		</a:t>
                </a:r>
                <a:r>
                  <a:rPr lang="it-IT" b="1" dirty="0"/>
                  <a:t>equazione numerica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it-IT" dirty="0"/>
                  <a:t>2</a:t>
                </a:r>
                <a:r>
                  <a:rPr lang="it-IT" i="1" dirty="0"/>
                  <a:t>ax</a:t>
                </a:r>
                <a:r>
                  <a:rPr lang="it-IT" baseline="30000" dirty="0"/>
                  <a:t>3 </a:t>
                </a:r>
                <a:r>
                  <a:rPr lang="it-IT" dirty="0"/>
                  <a:t>+ 5</a:t>
                </a:r>
                <a:r>
                  <a:rPr lang="it-IT" i="1" dirty="0"/>
                  <a:t>ab </a:t>
                </a:r>
                <a:r>
                  <a:rPr lang="it-IT" dirty="0"/>
                  <a:t>= </a:t>
                </a:r>
                <a:r>
                  <a:rPr lang="it-IT" i="1" dirty="0" err="1"/>
                  <a:t>abx</a:t>
                </a:r>
                <a:r>
                  <a:rPr lang="it-IT" i="1" dirty="0"/>
                  <a:t> </a:t>
                </a:r>
                <a:r>
                  <a:rPr lang="it-IT" dirty="0"/>
                  <a:t>+ 12</a:t>
                </a:r>
                <a:r>
                  <a:rPr lang="it-IT" i="1" dirty="0"/>
                  <a:t>b</a:t>
                </a:r>
                <a:r>
                  <a:rPr lang="it-IT" dirty="0"/>
                  <a:t> 	</a:t>
                </a:r>
                <a:r>
                  <a:rPr lang="it-IT" b="1" dirty="0"/>
                  <a:t>equazione letterale</a:t>
                </a: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 r="-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3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Equazioni equivalenti </a:t>
            </a:r>
            <a:br>
              <a:rPr lang="it-IT" b="1" dirty="0"/>
            </a:br>
            <a:r>
              <a:rPr lang="it-IT" b="1" dirty="0"/>
              <a:t>e principi di equivalenza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Due o più equazioni sono </a:t>
            </a:r>
            <a:r>
              <a:rPr lang="it-IT" b="1" dirty="0"/>
              <a:t>equivalenti</a:t>
            </a:r>
            <a:r>
              <a:rPr lang="it-IT" dirty="0"/>
              <a:t> quando hanno le stesse soluzioni.</a:t>
            </a:r>
          </a:p>
          <a:p>
            <a:pPr>
              <a:spcBef>
                <a:spcPts val="1600"/>
              </a:spcBef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1° PRINCIPIO DI EQUIVALENZA</a:t>
            </a:r>
          </a:p>
          <a:p>
            <a:pPr marL="0" indent="0">
              <a:buNone/>
            </a:pPr>
            <a:r>
              <a:rPr lang="it-IT" b="1" dirty="0"/>
              <a:t>Addizionando o sottraendo al primo e al secondo membro di un’equazione uno stesso numero o una stessa espressione algebrica si ottiene un’equazione equivalente a quella data.</a:t>
            </a:r>
          </a:p>
          <a:p>
            <a:pPr marL="0" indent="0">
              <a:buNone/>
            </a:pPr>
            <a:endParaRPr lang="it-IT" b="1" dirty="0"/>
          </a:p>
          <a:p>
            <a:pPr lvl="1">
              <a:tabLst>
                <a:tab pos="2160000" algn="l"/>
              </a:tabLst>
            </a:pPr>
            <a:r>
              <a:rPr lang="it-IT" b="1" i="1" dirty="0"/>
              <a:t>x</a:t>
            </a:r>
            <a:r>
              <a:rPr lang="it-IT" b="1" dirty="0"/>
              <a:t> + 2 = 5 	</a:t>
            </a:r>
            <a:r>
              <a:rPr lang="it-IT" b="1" i="1" dirty="0"/>
              <a:t>x </a:t>
            </a:r>
            <a:r>
              <a:rPr lang="it-IT" b="1" dirty="0"/>
              <a:t>= 3 è la soluzione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b="1" dirty="0"/>
              <a:t>addizioniamo</a:t>
            </a:r>
            <a:r>
              <a:rPr lang="it-IT" dirty="0"/>
              <a:t> a entrambi i membri uno stesso numero, per esempio </a:t>
            </a:r>
            <a:r>
              <a:rPr lang="it-IT" b="1" dirty="0">
                <a:solidFill>
                  <a:srgbClr val="FF0000"/>
                </a:solidFill>
              </a:rPr>
              <a:t>3</a:t>
            </a:r>
            <a:r>
              <a:rPr lang="it-IT" dirty="0"/>
              <a:t>, otteniamo: </a:t>
            </a:r>
          </a:p>
          <a:p>
            <a:pPr lvl="1">
              <a:tabLst>
                <a:tab pos="2160000" algn="l"/>
              </a:tabLst>
            </a:pPr>
            <a:r>
              <a:rPr lang="it-IT" i="1" dirty="0"/>
              <a:t>x </a:t>
            </a:r>
            <a:r>
              <a:rPr lang="it-IT" dirty="0"/>
              <a:t>+ 2 </a:t>
            </a:r>
            <a:r>
              <a:rPr lang="it-IT" b="1" dirty="0">
                <a:solidFill>
                  <a:srgbClr val="FF0000"/>
                </a:solidFill>
              </a:rPr>
              <a:t>+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3</a:t>
            </a:r>
            <a:r>
              <a:rPr lang="it-IT" dirty="0"/>
              <a:t> = 5 </a:t>
            </a:r>
            <a:r>
              <a:rPr lang="it-IT" b="1" dirty="0">
                <a:solidFill>
                  <a:srgbClr val="FF0000"/>
                </a:solidFill>
              </a:rPr>
              <a:t>+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3</a:t>
            </a:r>
            <a:r>
              <a:rPr lang="it-IT" dirty="0">
                <a:solidFill>
                  <a:srgbClr val="FF0000"/>
                </a:solidFill>
              </a:rPr>
              <a:t>	</a:t>
            </a:r>
            <a:r>
              <a:rPr lang="it-IT" b="1" i="1" dirty="0"/>
              <a:t>x </a:t>
            </a:r>
            <a:r>
              <a:rPr lang="it-IT" b="1" dirty="0"/>
              <a:t>= 3 </a:t>
            </a:r>
            <a:r>
              <a:rPr lang="it-IT" dirty="0"/>
              <a:t>è ancora la soluzione</a:t>
            </a:r>
          </a:p>
          <a:p>
            <a:pPr marL="284400" indent="0">
              <a:buNone/>
            </a:pPr>
            <a:r>
              <a:rPr lang="it-IT" dirty="0"/>
              <a:t>Le due equazioni </a:t>
            </a:r>
            <a:r>
              <a:rPr lang="it-IT" i="1" dirty="0"/>
              <a:t>x</a:t>
            </a:r>
            <a:r>
              <a:rPr lang="it-IT" dirty="0"/>
              <a:t> + 2 = 5   e   </a:t>
            </a:r>
            <a:r>
              <a:rPr lang="it-IT" i="1" dirty="0"/>
              <a:t>x</a:t>
            </a:r>
            <a:r>
              <a:rPr lang="it-IT" dirty="0"/>
              <a:t> + 5 = 8 sono equivalenti.</a:t>
            </a:r>
          </a:p>
          <a:p>
            <a:pPr marL="285750" indent="-28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b="1" dirty="0"/>
              <a:t>sottraiamo</a:t>
            </a:r>
            <a:r>
              <a:rPr lang="it-IT" dirty="0"/>
              <a:t> a entrambi i membri uno stesso numero, per esempio </a:t>
            </a:r>
            <a:r>
              <a:rPr lang="it-IT" b="1" dirty="0">
                <a:solidFill>
                  <a:srgbClr val="0070C0"/>
                </a:solidFill>
              </a:rPr>
              <a:t>1</a:t>
            </a:r>
            <a:r>
              <a:rPr lang="it-IT" dirty="0"/>
              <a:t>, otteniamo: </a:t>
            </a:r>
          </a:p>
          <a:p>
            <a:pPr lvl="1">
              <a:tabLst>
                <a:tab pos="2160000" algn="l"/>
              </a:tabLst>
            </a:pPr>
            <a:r>
              <a:rPr lang="it-IT" i="1" dirty="0"/>
              <a:t>x</a:t>
            </a:r>
            <a:r>
              <a:rPr lang="it-IT" dirty="0"/>
              <a:t> + 2 </a:t>
            </a:r>
            <a:r>
              <a:rPr lang="it-IT" b="1" dirty="0">
                <a:solidFill>
                  <a:srgbClr val="0070C0"/>
                </a:solidFill>
              </a:rPr>
              <a:t>–</a:t>
            </a:r>
            <a:r>
              <a:rPr lang="it-IT" dirty="0"/>
              <a:t> </a:t>
            </a:r>
            <a:r>
              <a:rPr lang="it-IT" b="1" dirty="0">
                <a:solidFill>
                  <a:srgbClr val="0070C0"/>
                </a:solidFill>
              </a:rPr>
              <a:t>1 </a:t>
            </a:r>
            <a:r>
              <a:rPr lang="it-IT" dirty="0"/>
              <a:t>= 5 </a:t>
            </a:r>
            <a:r>
              <a:rPr lang="it-IT" b="1" dirty="0">
                <a:solidFill>
                  <a:srgbClr val="0070C0"/>
                </a:solidFill>
              </a:rPr>
              <a:t>– 1	</a:t>
            </a:r>
            <a:r>
              <a:rPr lang="it-IT" b="1" i="1" dirty="0"/>
              <a:t>x </a:t>
            </a:r>
            <a:r>
              <a:rPr lang="it-IT" b="1" dirty="0"/>
              <a:t>= 3 </a:t>
            </a:r>
            <a:r>
              <a:rPr lang="it-IT" dirty="0"/>
              <a:t>è ancora la soluzione</a:t>
            </a:r>
          </a:p>
          <a:p>
            <a:pPr marL="284400" indent="0">
              <a:buNone/>
            </a:pPr>
            <a:r>
              <a:rPr lang="it-IT" dirty="0"/>
              <a:t>Le due equazioni </a:t>
            </a:r>
            <a:r>
              <a:rPr lang="it-IT" i="1" dirty="0"/>
              <a:t>x</a:t>
            </a:r>
            <a:r>
              <a:rPr lang="it-IT" dirty="0"/>
              <a:t> + 2 = 5   e   </a:t>
            </a:r>
            <a:r>
              <a:rPr lang="it-IT" i="1" dirty="0"/>
              <a:t>x</a:t>
            </a:r>
            <a:r>
              <a:rPr lang="it-IT" dirty="0"/>
              <a:t> + 1 = 4 sono equivalenti.</a:t>
            </a:r>
            <a:endParaRPr lang="it-IT" b="1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13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Equazioni equivalenti </a:t>
            </a:r>
            <a:br>
              <a:rPr lang="it-IT" b="1" dirty="0"/>
            </a:br>
            <a:r>
              <a:rPr lang="it-IT" b="1" dirty="0"/>
              <a:t>e principi di equivalenza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2° PRINCIPIO DI EQUIVALENZA</a:t>
            </a:r>
          </a:p>
          <a:p>
            <a:pPr marL="0" indent="0">
              <a:buNone/>
            </a:pPr>
            <a:r>
              <a:rPr lang="it-IT" b="1" dirty="0"/>
              <a:t>Moltiplicando o dividendo entrambi i membri di un’equazione per uno stesso numero, diverso da zero, si ottiene un’equazione equivalente a quella data.</a:t>
            </a:r>
          </a:p>
          <a:p>
            <a:pPr marL="0" indent="0">
              <a:buNone/>
            </a:pPr>
            <a:endParaRPr lang="it-IT" dirty="0"/>
          </a:p>
          <a:p>
            <a:pPr lvl="1">
              <a:tabLst>
                <a:tab pos="2520000" algn="l"/>
              </a:tabLst>
            </a:pPr>
            <a:r>
              <a:rPr lang="it-IT" b="1" dirty="0"/>
              <a:t>2</a:t>
            </a:r>
            <a:r>
              <a:rPr lang="it-IT" b="1" i="1" dirty="0"/>
              <a:t>x</a:t>
            </a:r>
            <a:r>
              <a:rPr lang="it-IT" b="1" dirty="0"/>
              <a:t> + 4 = 8 	</a:t>
            </a:r>
            <a:r>
              <a:rPr lang="it-IT" b="1" i="1" dirty="0"/>
              <a:t>x</a:t>
            </a:r>
            <a:r>
              <a:rPr lang="it-IT" b="1" dirty="0"/>
              <a:t> = 2 è la soluzione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b="1" dirty="0"/>
              <a:t>moltiplichiamo</a:t>
            </a:r>
            <a:r>
              <a:rPr lang="it-IT" dirty="0"/>
              <a:t> entrambi i membri per </a:t>
            </a:r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dirty="0"/>
              <a:t> otteniamo: </a:t>
            </a:r>
          </a:p>
          <a:p>
            <a:pPr lvl="1">
              <a:tabLst>
                <a:tab pos="2520000" algn="l"/>
              </a:tabLst>
            </a:pPr>
            <a:r>
              <a:rPr lang="it-IT" b="1" dirty="0">
                <a:solidFill>
                  <a:srgbClr val="FF0000"/>
                </a:solidFill>
              </a:rPr>
              <a:t>2 ⋅ </a:t>
            </a:r>
            <a:r>
              <a:rPr lang="it-IT" dirty="0"/>
              <a:t>(2</a:t>
            </a:r>
            <a:r>
              <a:rPr lang="it-IT" i="1" dirty="0"/>
              <a:t>x</a:t>
            </a:r>
            <a:r>
              <a:rPr lang="it-IT" dirty="0"/>
              <a:t> + 4) = </a:t>
            </a:r>
            <a:r>
              <a:rPr lang="it-IT" b="1" dirty="0">
                <a:solidFill>
                  <a:srgbClr val="FF0000"/>
                </a:solidFill>
              </a:rPr>
              <a:t>2 ⋅ </a:t>
            </a:r>
            <a:r>
              <a:rPr lang="it-IT" dirty="0"/>
              <a:t>8	</a:t>
            </a:r>
            <a:r>
              <a:rPr lang="it-IT" b="1" i="1" dirty="0"/>
              <a:t>x</a:t>
            </a:r>
            <a:r>
              <a:rPr lang="it-IT" b="1" dirty="0"/>
              <a:t> = 2 </a:t>
            </a:r>
            <a:r>
              <a:rPr lang="it-IT" dirty="0"/>
              <a:t>è ancora la soluzione</a:t>
            </a:r>
          </a:p>
          <a:p>
            <a:pPr marL="284400">
              <a:buNone/>
            </a:pPr>
            <a:r>
              <a:rPr lang="it-IT" dirty="0"/>
              <a:t>Le due equazioni 2</a:t>
            </a:r>
            <a:r>
              <a:rPr lang="it-IT" i="1" dirty="0"/>
              <a:t>x</a:t>
            </a:r>
            <a:r>
              <a:rPr lang="it-IT" dirty="0"/>
              <a:t> + 4 = 8   e   4</a:t>
            </a:r>
            <a:r>
              <a:rPr lang="it-IT" i="1" dirty="0"/>
              <a:t>x</a:t>
            </a:r>
            <a:r>
              <a:rPr lang="it-IT" dirty="0"/>
              <a:t> + 8 = 16 sono equivalenti.</a:t>
            </a:r>
          </a:p>
          <a:p>
            <a:pPr marL="285750" indent="-28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b="1" dirty="0"/>
              <a:t>dividiamo</a:t>
            </a:r>
            <a:r>
              <a:rPr lang="it-IT" dirty="0"/>
              <a:t> entrambi i membri per </a:t>
            </a:r>
            <a:r>
              <a:rPr lang="it-IT" b="1" dirty="0">
                <a:solidFill>
                  <a:srgbClr val="0070C0"/>
                </a:solidFill>
              </a:rPr>
              <a:t>2 </a:t>
            </a:r>
            <a:r>
              <a:rPr lang="it-IT" dirty="0"/>
              <a:t>otteniamo:</a:t>
            </a:r>
          </a:p>
          <a:p>
            <a:pPr lvl="1">
              <a:tabLst>
                <a:tab pos="2520000" algn="l"/>
              </a:tabLst>
            </a:pPr>
            <a:r>
              <a:rPr lang="it-IT" dirty="0"/>
              <a:t>(2</a:t>
            </a:r>
            <a:r>
              <a:rPr lang="it-IT" i="1" dirty="0"/>
              <a:t>x </a:t>
            </a:r>
            <a:r>
              <a:rPr lang="it-IT" dirty="0"/>
              <a:t>+ 4) </a:t>
            </a:r>
            <a:r>
              <a:rPr lang="it-IT" b="1" dirty="0">
                <a:solidFill>
                  <a:srgbClr val="0070C0"/>
                </a:solidFill>
              </a:rPr>
              <a:t>: 2 </a:t>
            </a:r>
            <a:r>
              <a:rPr lang="it-IT" dirty="0"/>
              <a:t>= 8 </a:t>
            </a:r>
            <a:r>
              <a:rPr lang="it-IT" b="1" dirty="0">
                <a:solidFill>
                  <a:srgbClr val="0070C0"/>
                </a:solidFill>
              </a:rPr>
              <a:t>: 2             	</a:t>
            </a:r>
            <a:r>
              <a:rPr lang="it-IT" b="1" i="1" dirty="0"/>
              <a:t>x</a:t>
            </a:r>
            <a:r>
              <a:rPr lang="it-IT" b="1" dirty="0"/>
              <a:t> = 2 </a:t>
            </a:r>
            <a:r>
              <a:rPr lang="it-IT" dirty="0"/>
              <a:t>è ancora la soluzione</a:t>
            </a:r>
          </a:p>
          <a:p>
            <a:pPr marL="284400">
              <a:buNone/>
            </a:pPr>
            <a:r>
              <a:rPr lang="it-IT" dirty="0"/>
              <a:t>Le due equazioni 2</a:t>
            </a:r>
            <a:r>
              <a:rPr lang="it-IT" i="1" dirty="0"/>
              <a:t>x</a:t>
            </a:r>
            <a:r>
              <a:rPr lang="it-IT" dirty="0"/>
              <a:t> + 4 = 8   e   </a:t>
            </a:r>
            <a:r>
              <a:rPr lang="it-IT" i="1" dirty="0"/>
              <a:t>x</a:t>
            </a:r>
            <a:r>
              <a:rPr lang="it-IT" dirty="0"/>
              <a:t> + 2 = 4 sono equivalenti.</a:t>
            </a:r>
          </a:p>
          <a:p>
            <a:pPr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67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Equazioni equivalenti </a:t>
            </a:r>
            <a:br>
              <a:rPr lang="it-IT" b="1" dirty="0"/>
            </a:br>
            <a:r>
              <a:rPr lang="it-IT" b="1" dirty="0"/>
              <a:t>e principi di equivalenza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323528" y="1268760"/>
            <a:ext cx="8363272" cy="498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APPLICAZIONE DEL 1° PRINCIPIO DI EQUIVALENZA</a:t>
            </a:r>
          </a:p>
          <a:p>
            <a:pPr marL="284400" indent="-274638">
              <a:buFont typeface="Arial" panose="020B0604020202020204" pitchFamily="34" charset="0"/>
              <a:buChar char="•"/>
            </a:pPr>
            <a:r>
              <a:rPr lang="it-IT" b="1" dirty="0"/>
              <a:t>Regola del trasporto </a:t>
            </a:r>
            <a:br>
              <a:rPr lang="it-IT" b="1" dirty="0"/>
            </a:br>
            <a:r>
              <a:rPr lang="it-IT" b="1" dirty="0"/>
              <a:t>In un’equazione è possibile trasportare un termine da un membro all’altro purché lo si cambi </a:t>
            </a:r>
            <a:br>
              <a:rPr lang="it-IT" b="1" dirty="0"/>
            </a:br>
            <a:r>
              <a:rPr lang="it-IT" b="1" dirty="0"/>
              <a:t>di segno.</a:t>
            </a:r>
          </a:p>
          <a:p>
            <a:pPr marL="284400">
              <a:buNone/>
            </a:pPr>
            <a:r>
              <a:rPr lang="it-IT" dirty="0"/>
              <a:t>Consideriamo l’equazione: </a:t>
            </a:r>
          </a:p>
          <a:p>
            <a:pPr marL="741600" lvl="1"/>
            <a:r>
              <a:rPr lang="it-IT" i="1" dirty="0"/>
              <a:t>x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+ 2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= 11 		sottraiamo </a:t>
            </a:r>
            <a:r>
              <a:rPr lang="it-IT" b="1" dirty="0"/>
              <a:t>2</a:t>
            </a:r>
            <a:r>
              <a:rPr lang="it-IT" dirty="0"/>
              <a:t> a entrambi i membri: </a:t>
            </a:r>
          </a:p>
          <a:p>
            <a:pPr marL="741600" lvl="1"/>
            <a:r>
              <a:rPr lang="it-IT" i="1" dirty="0"/>
              <a:t>x</a:t>
            </a:r>
            <a:r>
              <a:rPr lang="it-IT" dirty="0"/>
              <a:t> + 2 – 2 = 11 – 2       	</a:t>
            </a:r>
            <a:r>
              <a:rPr lang="it-IT" i="1" dirty="0"/>
              <a:t>x</a:t>
            </a:r>
            <a:r>
              <a:rPr lang="it-IT" dirty="0"/>
              <a:t> = 11 </a:t>
            </a:r>
            <a:r>
              <a:rPr lang="it-IT" b="1" dirty="0">
                <a:solidFill>
                  <a:srgbClr val="FF0000"/>
                </a:solidFill>
              </a:rPr>
              <a:t>– 2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marL="284400">
              <a:buNone/>
            </a:pPr>
            <a:r>
              <a:rPr lang="it-IT" dirty="0"/>
              <a:t>Il termine </a:t>
            </a:r>
            <a:r>
              <a:rPr lang="it-IT" b="1" dirty="0">
                <a:solidFill>
                  <a:srgbClr val="FF0000"/>
                </a:solidFill>
              </a:rPr>
              <a:t>+ 2 </a:t>
            </a:r>
            <a:r>
              <a:rPr lang="it-IT" dirty="0"/>
              <a:t>è passato dal 1° al 2° membro dell’equazione cambiando il segno. </a:t>
            </a:r>
          </a:p>
          <a:p>
            <a:pPr marL="284400">
              <a:buNone/>
            </a:pPr>
            <a:r>
              <a:rPr lang="it-IT" dirty="0"/>
              <a:t>Nell’equazione:  </a:t>
            </a:r>
          </a:p>
          <a:p>
            <a:pPr marL="741600" lvl="1"/>
            <a:r>
              <a:rPr lang="it-IT" i="1" dirty="0"/>
              <a:t>x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– 4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= 13                    	addizioniamo </a:t>
            </a:r>
            <a:r>
              <a:rPr lang="it-IT" b="1" dirty="0"/>
              <a:t>4 </a:t>
            </a:r>
            <a:r>
              <a:rPr lang="it-IT" dirty="0"/>
              <a:t>a entrambi i membri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marL="741600" lvl="1"/>
            <a:r>
              <a:rPr lang="it-IT" i="1" dirty="0"/>
              <a:t>x</a:t>
            </a:r>
            <a:r>
              <a:rPr lang="it-IT" dirty="0"/>
              <a:t> – 4 + 4 = 13 + 4    	</a:t>
            </a:r>
            <a:r>
              <a:rPr lang="it-IT" i="1" dirty="0"/>
              <a:t>x</a:t>
            </a:r>
            <a:r>
              <a:rPr lang="it-IT" dirty="0"/>
              <a:t> = 13 </a:t>
            </a:r>
            <a:r>
              <a:rPr lang="it-IT" b="1" dirty="0">
                <a:solidFill>
                  <a:srgbClr val="FF0000"/>
                </a:solidFill>
              </a:rPr>
              <a:t>+ 4</a:t>
            </a:r>
          </a:p>
          <a:p>
            <a:pPr marL="284400">
              <a:buNone/>
            </a:pPr>
            <a:r>
              <a:rPr lang="it-IT" dirty="0"/>
              <a:t>Il termine </a:t>
            </a:r>
            <a:r>
              <a:rPr lang="it-IT" b="1" dirty="0">
                <a:solidFill>
                  <a:srgbClr val="FF0000"/>
                </a:solidFill>
              </a:rPr>
              <a:t>– 4 </a:t>
            </a:r>
            <a:r>
              <a:rPr lang="it-IT" dirty="0"/>
              <a:t>è passato dal 1° al 2° membro dell’equazione cambiando il segno.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Soppressione dei termini uguali </a:t>
            </a:r>
            <a:br>
              <a:rPr lang="it-IT" b="1" dirty="0"/>
            </a:br>
            <a:r>
              <a:rPr lang="it-IT" b="1" dirty="0"/>
              <a:t>In un’equazione se in entrambi i membri figurano termini uguali questi possono essere eliminati.</a:t>
            </a:r>
          </a:p>
          <a:p>
            <a:pPr marL="741600" lvl="1" indent="-9525"/>
            <a:r>
              <a:rPr lang="it-IT" dirty="0" err="1"/>
              <a:t>5</a:t>
            </a:r>
            <a:r>
              <a:rPr lang="it-IT" i="1" dirty="0" err="1"/>
              <a:t>x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– 4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= </a:t>
            </a:r>
            <a:r>
              <a:rPr lang="it-IT" i="1" dirty="0"/>
              <a:t>x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– 4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+ 7            per la regola del trasporto otteniamo:</a:t>
            </a:r>
          </a:p>
          <a:p>
            <a:pPr marL="741600" lvl="1" indent="-9525"/>
            <a:r>
              <a:rPr lang="it-IT" dirty="0"/>
              <a:t>5</a:t>
            </a:r>
            <a:r>
              <a:rPr lang="it-IT" i="1" dirty="0"/>
              <a:t>x </a:t>
            </a:r>
            <a:r>
              <a:rPr lang="it-IT" dirty="0"/>
              <a:t>= </a:t>
            </a:r>
            <a:r>
              <a:rPr lang="it-IT" i="1" dirty="0"/>
              <a:t>x </a:t>
            </a:r>
            <a:r>
              <a:rPr lang="it-IT" b="1" strike="sngStrike" dirty="0">
                <a:solidFill>
                  <a:srgbClr val="FF0000"/>
                </a:solidFill>
              </a:rPr>
              <a:t>– 4</a:t>
            </a:r>
            <a:r>
              <a:rPr lang="it-IT" strike="sngStrike" dirty="0">
                <a:solidFill>
                  <a:srgbClr val="FF0000"/>
                </a:solidFill>
              </a:rPr>
              <a:t> </a:t>
            </a:r>
            <a:r>
              <a:rPr lang="it-IT" b="1" strike="sngStrike" dirty="0">
                <a:solidFill>
                  <a:srgbClr val="FF0000"/>
                </a:solidFill>
              </a:rPr>
              <a:t>+ </a:t>
            </a:r>
            <a:r>
              <a:rPr lang="it-IT" b="1" strike="sngStrike" dirty="0" err="1">
                <a:solidFill>
                  <a:srgbClr val="FF0000"/>
                </a:solidFill>
              </a:rPr>
              <a:t>4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+ 7            abbiamo eliminato il termine </a:t>
            </a:r>
            <a:r>
              <a:rPr lang="it-IT" b="1" dirty="0">
                <a:solidFill>
                  <a:srgbClr val="FF0000"/>
                </a:solidFill>
              </a:rPr>
              <a:t>– 4 </a:t>
            </a:r>
            <a:r>
              <a:rPr lang="it-IT" dirty="0"/>
              <a:t>che era presente nei due membri.</a:t>
            </a: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Equazioni equivalenti </a:t>
            </a:r>
            <a:br>
              <a:rPr lang="it-IT" b="1" dirty="0"/>
            </a:br>
            <a:r>
              <a:rPr lang="it-IT" b="1" dirty="0"/>
              <a:t>e principi di equivalenza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340768"/>
                <a:ext cx="8229600" cy="498960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APPLICAZIONE DEL 2° PRINCIPIO DI EQUIVALENZA</a:t>
                </a:r>
              </a:p>
              <a:p>
                <a:pPr marL="284163" indent="-284400">
                  <a:buFont typeface="Arial" panose="020B0604020202020204" pitchFamily="34" charset="0"/>
                  <a:buChar char="•"/>
                </a:pPr>
                <a:r>
                  <a:rPr lang="it-IT" sz="1400" b="1" dirty="0"/>
                  <a:t>Cambiamento dei segni </a:t>
                </a:r>
                <a:br>
                  <a:rPr lang="it-IT" sz="1400" b="1" dirty="0"/>
                </a:br>
                <a:r>
                  <a:rPr lang="it-IT" sz="1400" b="1" dirty="0"/>
                  <a:t>Cambiando il segno a ciascun termine di un’equazione si ottiene un’equazione equivalente a quella data.</a:t>
                </a:r>
                <a:endParaRPr lang="it-IT" sz="1400" dirty="0"/>
              </a:p>
              <a:p>
                <a:pPr marL="284400">
                  <a:buNone/>
                </a:pPr>
                <a:r>
                  <a:rPr lang="it-IT" sz="1400" dirty="0"/>
                  <a:t>Consideriamo l’equazione: </a:t>
                </a:r>
              </a:p>
              <a:p>
                <a:pPr marL="741363" lvl="1">
                  <a:tabLst>
                    <a:tab pos="2160000" algn="l"/>
                  </a:tabLst>
                </a:pPr>
                <a:r>
                  <a:rPr lang="it-IT" sz="1400" dirty="0"/>
                  <a:t>2 – 3</a:t>
                </a:r>
                <a:r>
                  <a:rPr lang="it-IT" sz="1400" i="1" dirty="0"/>
                  <a:t>x</a:t>
                </a:r>
                <a:r>
                  <a:rPr lang="it-IT" sz="1400" dirty="0"/>
                  <a:t> = – 13	la cui soluzione è </a:t>
                </a:r>
                <a:r>
                  <a:rPr lang="it-IT" sz="1400" i="1" dirty="0"/>
                  <a:t>x</a:t>
                </a:r>
                <a:r>
                  <a:rPr lang="it-IT" sz="1400" dirty="0"/>
                  <a:t> = 5 </a:t>
                </a:r>
              </a:p>
              <a:p>
                <a:pPr marL="284400">
                  <a:buNone/>
                </a:pPr>
                <a:r>
                  <a:rPr lang="it-IT" sz="1400" dirty="0"/>
                  <a:t>Se moltiplichiamo per </a:t>
                </a:r>
                <a:r>
                  <a:rPr lang="it-IT" sz="1400" b="1" dirty="0">
                    <a:solidFill>
                      <a:srgbClr val="FF0000"/>
                    </a:solidFill>
                  </a:rPr>
                  <a:t>– 1 </a:t>
                </a:r>
                <a:r>
                  <a:rPr lang="it-IT" sz="1400" dirty="0"/>
                  <a:t>entrambi i membri otteniamo:</a:t>
                </a:r>
              </a:p>
              <a:p>
                <a:pPr marL="741363" lvl="1">
                  <a:tabLst>
                    <a:tab pos="2159000" algn="l"/>
                  </a:tabLst>
                </a:pPr>
                <a:r>
                  <a:rPr lang="it-IT" sz="1400" dirty="0"/>
                  <a:t>– 2 + 3</a:t>
                </a:r>
                <a:r>
                  <a:rPr lang="it-IT" sz="1400" i="1" dirty="0"/>
                  <a:t>x </a:t>
                </a:r>
                <a:r>
                  <a:rPr lang="it-IT" sz="1400" dirty="0"/>
                  <a:t>= + 13	la cui soluzione è </a:t>
                </a:r>
                <a:r>
                  <a:rPr lang="it-IT" sz="1400" i="1" dirty="0"/>
                  <a:t>x</a:t>
                </a:r>
                <a:r>
                  <a:rPr lang="it-IT" sz="1400" dirty="0"/>
                  <a:t> = 5 </a:t>
                </a:r>
              </a:p>
              <a:p>
                <a:pPr marL="284400">
                  <a:buNone/>
                </a:pPr>
                <a:r>
                  <a:rPr lang="it-IT" sz="1400" dirty="0"/>
                  <a:t>Le due equazioni sono equivalenti. </a:t>
                </a:r>
              </a:p>
              <a:p>
                <a:pPr marL="284400" indent="-2844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400" b="1" dirty="0"/>
                  <a:t>Riduzione a forma intera </a:t>
                </a:r>
                <a:br>
                  <a:rPr lang="it-IT" sz="1400" b="1" dirty="0"/>
                </a:br>
                <a:r>
                  <a:rPr lang="it-IT" sz="1400" b="1" dirty="0"/>
                  <a:t>Un’equazione contenente termini con coefficienti frazionari può essere ridotta in forma intera moltiplicando tutti i suoi  termini per il m.c.m. dei denominatori.</a:t>
                </a:r>
                <a:endParaRPr lang="it-IT" sz="1400" dirty="0"/>
              </a:p>
              <a:p>
                <a:pPr marL="284400">
                  <a:buNone/>
                </a:pPr>
                <a:r>
                  <a:rPr lang="it-IT" sz="1400" dirty="0"/>
                  <a:t>Consideriamo l’equazione:  </a:t>
                </a:r>
              </a:p>
              <a:p>
                <a:pPr marL="741363" lvl="1">
                  <a:tabLst>
                    <a:tab pos="21600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1400" i="1" dirty="0"/>
                  <a:t> x</a:t>
                </a:r>
                <a:r>
                  <a:rPr lang="it-IT" sz="14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it-IT" sz="1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1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1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1400" dirty="0"/>
                  <a:t> – </a:t>
                </a:r>
                <a:r>
                  <a:rPr lang="it-IT" sz="1400" i="1" dirty="0"/>
                  <a:t>x</a:t>
                </a:r>
                <a:r>
                  <a:rPr lang="it-IT" sz="1400" dirty="0"/>
                  <a:t> 	la cui soluzione è </a:t>
                </a:r>
                <a:r>
                  <a:rPr lang="it-IT" sz="1400" i="1" dirty="0"/>
                  <a:t>x</a:t>
                </a:r>
                <a:r>
                  <a:rPr lang="it-IT" sz="1400" dirty="0"/>
                  <a:t> = 2 </a:t>
                </a:r>
              </a:p>
              <a:p>
                <a:pPr marL="284400">
                  <a:buNone/>
                </a:pPr>
                <a:r>
                  <a:rPr lang="it-IT" sz="1400" dirty="0"/>
                  <a:t>Moltiplichiamo ciascun termine dell’equazione per il m.c.m. dei denominatori cioè 6: </a:t>
                </a:r>
              </a:p>
              <a:p>
                <a:pPr marL="741600" lvl="1"/>
                <a:r>
                  <a:rPr lang="it-IT" sz="1400" dirty="0"/>
                  <a:t>6 </a:t>
                </a:r>
                <a:r>
                  <a:rPr lang="it-IT" sz="1400" dirty="0">
                    <a:sym typeface="Symbol"/>
                  </a:rPr>
                  <a:t>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1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1400" i="1" dirty="0"/>
                  <a:t>x</a:t>
                </a:r>
                <a:r>
                  <a:rPr lang="it-IT" sz="1400" dirty="0"/>
                  <a:t> – 6 </a:t>
                </a:r>
                <a:r>
                  <a:rPr lang="it-IT" sz="1400" dirty="0">
                    <a:sym typeface="Symbol"/>
                  </a:rPr>
                  <a:t>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it-IT" sz="1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1400" dirty="0"/>
                  <a:t> = 6 </a:t>
                </a:r>
                <a:r>
                  <a:rPr lang="it-IT" sz="1400" dirty="0">
                    <a:sym typeface="Symbol"/>
                  </a:rPr>
                  <a:t>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t-IT" sz="1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1400" dirty="0"/>
                  <a:t> – 6 </a:t>
                </a:r>
                <a:r>
                  <a:rPr lang="it-IT" sz="1400" dirty="0">
                    <a:sym typeface="Symbol"/>
                  </a:rPr>
                  <a:t> </a:t>
                </a:r>
                <a:r>
                  <a:rPr lang="it-IT" sz="1400" i="1" dirty="0"/>
                  <a:t>x</a:t>
                </a:r>
                <a:endParaRPr lang="it-IT" sz="1400" dirty="0"/>
              </a:p>
              <a:p>
                <a:pPr marL="284400">
                  <a:buNone/>
                </a:pPr>
                <a:r>
                  <a:rPr lang="it-IT" sz="1400" dirty="0"/>
                  <a:t>Semplificando si ottiene: 3</a:t>
                </a:r>
                <a:r>
                  <a:rPr lang="it-IT" sz="1400" i="1" dirty="0"/>
                  <a:t>x</a:t>
                </a:r>
                <a:r>
                  <a:rPr lang="it-IT" sz="1400" dirty="0"/>
                  <a:t> – 8 = 10 – 6</a:t>
                </a:r>
                <a:r>
                  <a:rPr lang="it-IT" sz="1400" i="1" dirty="0"/>
                  <a:t>x </a:t>
                </a:r>
                <a:r>
                  <a:rPr lang="it-IT" sz="1400" dirty="0"/>
                  <a:t>che ha ancora soluzione </a:t>
                </a:r>
                <a:r>
                  <a:rPr lang="it-IT" sz="1400" i="1" dirty="0"/>
                  <a:t>x</a:t>
                </a:r>
                <a:r>
                  <a:rPr lang="it-IT" sz="1400" dirty="0"/>
                  <a:t> = 2</a:t>
                </a:r>
              </a:p>
              <a:p>
                <a:pPr marL="284400">
                  <a:buNone/>
                </a:pPr>
                <a:r>
                  <a:rPr lang="it-IT" sz="1400" dirty="0"/>
                  <a:t>Le due equazioni sono equivalenti e l’ultima è stata liberata dai denominatori, ha cioè i coefficienti interi ed è stata quindi </a:t>
                </a:r>
                <a:r>
                  <a:rPr lang="it-IT" sz="1400" b="1" dirty="0"/>
                  <a:t>ridotta a forma intera</a:t>
                </a:r>
                <a:r>
                  <a:rPr lang="it-IT" sz="1400" dirty="0"/>
                  <a:t>. </a:t>
                </a:r>
              </a:p>
              <a:p>
                <a:pPr>
                  <a:buNone/>
                </a:pPr>
                <a:endParaRPr lang="it-IT" sz="1400" dirty="0"/>
              </a:p>
              <a:p>
                <a:pPr>
                  <a:buNone/>
                </a:pPr>
                <a:endParaRPr lang="it-IT" b="1" dirty="0"/>
              </a:p>
              <a:p>
                <a:pPr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340768"/>
                <a:ext cx="8229600" cy="4989600"/>
              </a:xfrm>
              <a:blipFill>
                <a:blip r:embed="rId2"/>
                <a:stretch>
                  <a:fillRect l="-370" t="-367" r="-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97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2154</Words>
  <Application>Microsoft Macintosh PowerPoint</Application>
  <PresentationFormat>Presentazione su schermo (4:3)</PresentationFormat>
  <Paragraphs>170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Tema di Office</vt:lpstr>
      <vt:lpstr>Presentazione standard di PowerPoint</vt:lpstr>
      <vt:lpstr>Identità ed equazioni</vt:lpstr>
      <vt:lpstr>Identità ed equazioni</vt:lpstr>
      <vt:lpstr>Equazioni</vt:lpstr>
      <vt:lpstr>Equazioni</vt:lpstr>
      <vt:lpstr>Equazioni equivalenti  e principi di equivalenza</vt:lpstr>
      <vt:lpstr>Equazioni equivalenti  e principi di equivalenza</vt:lpstr>
      <vt:lpstr>Equazioni equivalenti  e principi di equivalenza</vt:lpstr>
      <vt:lpstr>Equazioni equivalenti  e principi di equivalenza</vt:lpstr>
      <vt:lpstr>Risoluzione di un’equazione</vt:lpstr>
      <vt:lpstr>Risoluzione di un’equazione</vt:lpstr>
      <vt:lpstr>Verifica e discussione  di un’equazione di 1° grado</vt:lpstr>
      <vt:lpstr>Verifica e discussione  di un’equazione di 1° grado</vt:lpstr>
      <vt:lpstr>Equazioni di 2° grado</vt:lpstr>
      <vt:lpstr>Equazioni di 2° grado</vt:lpstr>
      <vt:lpstr>Risoluzione di problemi  mediante equazioni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66</cp:revision>
  <dcterms:created xsi:type="dcterms:W3CDTF">2020-05-11T09:05:56Z</dcterms:created>
  <dcterms:modified xsi:type="dcterms:W3CDTF">2021-04-07T08:07:23Z</dcterms:modified>
</cp:coreProperties>
</file>